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79" r:id="rId4"/>
    <p:sldId id="265" r:id="rId5"/>
    <p:sldId id="264" r:id="rId6"/>
    <p:sldId id="275" r:id="rId7"/>
    <p:sldId id="274" r:id="rId8"/>
    <p:sldId id="260" r:id="rId9"/>
    <p:sldId id="276" r:id="rId10"/>
    <p:sldId id="277" r:id="rId11"/>
    <p:sldId id="278" r:id="rId12"/>
    <p:sldId id="262" r:id="rId13"/>
    <p:sldId id="268" r:id="rId14"/>
    <p:sldId id="269" r:id="rId15"/>
    <p:sldId id="271" r:id="rId16"/>
    <p:sldId id="272" r:id="rId17"/>
    <p:sldId id="263" r:id="rId18"/>
    <p:sldId id="280" r:id="rId19"/>
    <p:sldId id="281" r:id="rId20"/>
    <p:sldId id="266" r:id="rId21"/>
    <p:sldId id="267"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1494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808CCEE3-E494-4270-989E-304C1F5F755B}" type="datetimeFigureOut">
              <a:rPr lang="es-CO" smtClean="0"/>
              <a:t>5/02/2021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187408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2313463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82305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3321646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76331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108374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3263705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218682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26890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808CCEE3-E494-4270-989E-304C1F5F755B}" type="datetimeFigureOut">
              <a:rPr lang="es-CO" smtClean="0"/>
              <a:t>5/02/2021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3559038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08CCEE3-E494-4270-989E-304C1F5F755B}" type="datetimeFigureOut">
              <a:rPr lang="es-CO" smtClean="0"/>
              <a:t>5/02/2021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299543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08CCEE3-E494-4270-989E-304C1F5F755B}" type="datetimeFigureOut">
              <a:rPr lang="es-CO" smtClean="0"/>
              <a:t>5/02/2021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102037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08CCEE3-E494-4270-989E-304C1F5F755B}" type="datetimeFigureOut">
              <a:rPr lang="es-CO" smtClean="0"/>
              <a:t>5/02/2021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176775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CCEE3-E494-4270-989E-304C1F5F755B}" type="datetimeFigureOut">
              <a:rPr lang="es-CO" smtClean="0"/>
              <a:t>5/02/2021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275127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08CCEE3-E494-4270-989E-304C1F5F755B}" type="datetimeFigureOut">
              <a:rPr lang="es-CO" smtClean="0"/>
              <a:t>5/02/2021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64472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808CCEE3-E494-4270-989E-304C1F5F755B}" type="datetimeFigureOut">
              <a:rPr lang="es-CO" smtClean="0"/>
              <a:t>5/02/2021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D7B57E2-0DF9-42D7-8C84-2D9C2E4DF8BC}" type="slidenum">
              <a:rPr lang="es-CO" smtClean="0"/>
              <a:t>‹Nº›</a:t>
            </a:fld>
            <a:endParaRPr lang="es-CO"/>
          </a:p>
        </p:txBody>
      </p:sp>
    </p:spTree>
    <p:extLst>
      <p:ext uri="{BB962C8B-B14F-4D97-AF65-F5344CB8AC3E}">
        <p14:creationId xmlns:p14="http://schemas.microsoft.com/office/powerpoint/2010/main" val="3844234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08CCEE3-E494-4270-989E-304C1F5F755B}" type="datetimeFigureOut">
              <a:rPr lang="es-CO" smtClean="0"/>
              <a:t>5/02/2021</a:t>
            </a:fld>
            <a:endParaRPr lang="es-C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D7B57E2-0DF9-42D7-8C84-2D9C2E4DF8BC}" type="slidenum">
              <a:rPr lang="es-CO" smtClean="0"/>
              <a:t>‹Nº›</a:t>
            </a:fld>
            <a:endParaRPr lang="es-CO"/>
          </a:p>
        </p:txBody>
      </p:sp>
    </p:spTree>
    <p:extLst>
      <p:ext uri="{BB962C8B-B14F-4D97-AF65-F5344CB8AC3E}">
        <p14:creationId xmlns:p14="http://schemas.microsoft.com/office/powerpoint/2010/main" val="22214565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logaulaelefantes.blogspot.com/2011/03/reunion-de-padres.html"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srlima@gmail.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redicad.wordpress.com/tag/espiritual-crisi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isrlima@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scripcion.iesantarosadelima.edu.co/termino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nscripcion.iesantarosadelima.edu.co/termino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srlima@gmail.com" TargetMode="External"/><Relationship Id="rId2" Type="http://schemas.openxmlformats.org/officeDocument/2006/relationships/hyperlink" Target="https://estudiante.iesantarosadelima.edu.co/" TargetMode="External"/><Relationship Id="rId1" Type="http://schemas.openxmlformats.org/officeDocument/2006/relationships/slideLayout" Target="../slideLayouts/slideLayout2.xml"/><Relationship Id="rId4" Type="http://schemas.openxmlformats.org/officeDocument/2006/relationships/hyperlink" Target="mailto:humanidadessantarosadelima@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isrlima@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40000"/>
                <a:lumOff val="6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0" y="7938"/>
            <a:ext cx="8001000" cy="2128837"/>
          </a:xfrm>
          <a:effectLst>
            <a:innerShdw blurRad="63500" dist="50800" dir="18900000">
              <a:prstClr val="black">
                <a:alpha val="50000"/>
              </a:prstClr>
            </a:innerShdw>
          </a:effectLst>
        </p:spPr>
        <p:txBody>
          <a:bodyPr>
            <a:normAutofit/>
          </a:bodyPr>
          <a:lstStyle/>
          <a:p>
            <a:pPr algn="ctr"/>
            <a:r>
              <a:rPr lang="es-CO" dirty="0">
                <a:latin typeface="Algerian" panose="04020705040A02060702" pitchFamily="82" charset="0"/>
              </a:rPr>
              <a:t>Bienvenidos a la primera reunión de padres de familia febrero 5 de 2021</a:t>
            </a:r>
          </a:p>
        </p:txBody>
      </p:sp>
      <p:sp>
        <p:nvSpPr>
          <p:cNvPr id="3" name="Marcador de contenido 2"/>
          <p:cNvSpPr>
            <a:spLocks noGrp="1"/>
          </p:cNvSpPr>
          <p:nvPr>
            <p:ph type="subTitle" idx="4294967295"/>
          </p:nvPr>
        </p:nvSpPr>
        <p:spPr>
          <a:xfrm>
            <a:off x="0" y="3843338"/>
            <a:ext cx="6400800" cy="2286000"/>
          </a:xfrm>
        </p:spPr>
        <p:txBody>
          <a:bodyPr>
            <a:normAutofit fontScale="47500" lnSpcReduction="20000"/>
          </a:bodyPr>
          <a:lstStyle/>
          <a:p>
            <a:pPr algn="just"/>
            <a:r>
              <a:rPr lang="es-CO" sz="6000" dirty="0">
                <a:latin typeface="Arial" panose="020B0604020202020204" pitchFamily="34" charset="0"/>
                <a:cs typeface="Arial" panose="020B0604020202020204" pitchFamily="34" charset="0"/>
              </a:rPr>
              <a:t>Les damos la bienvenida a los padres de familia, se les  saluda en nombre de la institución educativa Santa Rosa de Lima, esperando se encuentren bien.</a:t>
            </a:r>
          </a:p>
        </p:txBody>
      </p:sp>
      <p:sp>
        <p:nvSpPr>
          <p:cNvPr id="4" name="AutoShape 2" descr="Construir con sabiduría Proverbios 24:3... - Matrimonio con Propositos&quot;.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 name="Imagen 9">
            <a:extLst>
              <a:ext uri="{FF2B5EF4-FFF2-40B4-BE49-F238E27FC236}">
                <a16:creationId xmlns:a16="http://schemas.microsoft.com/office/drawing/2014/main" id="{52B6B63D-71C1-45E4-9884-C278A92E5B0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92851" y="1308100"/>
            <a:ext cx="5043488" cy="2971801"/>
          </a:xfrm>
          <a:prstGeom prst="rect">
            <a:avLst/>
          </a:prstGeom>
        </p:spPr>
      </p:pic>
    </p:spTree>
    <p:extLst>
      <p:ext uri="{BB962C8B-B14F-4D97-AF65-F5344CB8AC3E}">
        <p14:creationId xmlns:p14="http://schemas.microsoft.com/office/powerpoint/2010/main" val="3320667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11D47D2-B002-44EA-B83B-BBE4F52C7B71}"/>
              </a:ext>
            </a:extLst>
          </p:cNvPr>
          <p:cNvSpPr txBox="1"/>
          <p:nvPr/>
        </p:nvSpPr>
        <p:spPr>
          <a:xfrm>
            <a:off x="544749" y="820790"/>
            <a:ext cx="10739335" cy="2949846"/>
          </a:xfrm>
          <a:prstGeom prst="rect">
            <a:avLst/>
          </a:prstGeom>
          <a:noFill/>
        </p:spPr>
        <p:txBody>
          <a:bodyPr wrap="square">
            <a:spAutoFit/>
          </a:bodyPr>
          <a:lstStyle/>
          <a:p>
            <a:pPr lvl="0"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CONECTIVIDAD</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Sabemos que muchas familias no tienen conectividad ni acceso a la tecnología, esta es una situación que nos preocupa, sobre todo por el impacto negativo que tiene en el proceso educativo, porque los estudiantes y las familias abandonan el proceso por esta razón y por desmotivación frente a la situación de inequidad, desigualdad y desprotección a la que se ven sometidos. Sin embargo, les solicitamos hacer el esfuerzo de conseguir los medios para estar en contacto con nosotros y poder darle continuidad a la educación de sus hijos e hijas porque no sabemos hasta cuando vamos a estar en este confinamiento y en esta situación de distanciamiento social.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505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B205E9E-5D65-426F-BEE9-B3004BE058D8}"/>
              </a:ext>
            </a:extLst>
          </p:cNvPr>
          <p:cNvSpPr txBox="1"/>
          <p:nvPr/>
        </p:nvSpPr>
        <p:spPr>
          <a:xfrm>
            <a:off x="739302" y="301252"/>
            <a:ext cx="10311320" cy="6255495"/>
          </a:xfrm>
          <a:prstGeom prst="rect">
            <a:avLst/>
          </a:prstGeom>
          <a:noFill/>
        </p:spPr>
        <p:txBody>
          <a:bodyPr wrap="square">
            <a:spAutoFit/>
          </a:bodyPr>
          <a:lstStyle/>
          <a:p>
            <a:pPr lvl="0"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TELÉFONOS INSTITUCIONALES Y HORARIOS DE ATENCIÓN DE LAS COORDINACIONES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Para poder estar en contacto permanente con las coordinaciones del colegio, les suministramos estos números, no sin antes aclararles que la atención se hará en los horarios estipulados.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SANTA ROSA DE LIMA – SEDE ESCUELA LA PRADERA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Coordinadora: ALBA NIDIA CARDONA GRAJALES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Celular: 3004165437</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Horarios de atención: lunes a viernes de 7:00 am a 3:00 pm</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SANTA ROSA DE LIMA – SEDE ESCUELA PANAMÁ</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Coordinador: OSÍAS VELÁSQUEZ OSORIO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Celular: 3004167555</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Horarios de atención: martes – jueves de 6:00 am a 11:00 am</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SANTA ROSA DE LIMA – SEDE PRINCIPAL</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609340" algn="l"/>
              </a:tabLs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Coordinación académica: GLORIA TERESA HIGUITA ARANGO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Celular: 3004165585</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28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60000"/>
                <a:lumOff val="4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442937" y="0"/>
            <a:ext cx="8534400" cy="906834"/>
          </a:xfrm>
        </p:spPr>
        <p:txBody>
          <a:bodyPr/>
          <a:lstStyle/>
          <a:p>
            <a:pPr algn="ctr"/>
            <a:r>
              <a:rPr lang="es-CO" dirty="0">
                <a:latin typeface="Algerian" panose="04020705040A02060702" pitchFamily="82" charset="0"/>
              </a:rPr>
              <a:t>Beneficio de transporte escolar</a:t>
            </a:r>
          </a:p>
        </p:txBody>
      </p:sp>
      <p:sp>
        <p:nvSpPr>
          <p:cNvPr id="3" name="Marcador de contenido 2"/>
          <p:cNvSpPr>
            <a:spLocks noGrp="1"/>
          </p:cNvSpPr>
          <p:nvPr>
            <p:ph idx="1"/>
          </p:nvPr>
        </p:nvSpPr>
        <p:spPr>
          <a:xfrm>
            <a:off x="684212" y="906833"/>
            <a:ext cx="8534400" cy="972766"/>
          </a:xfrm>
        </p:spPr>
        <p:txBody>
          <a:bodyPr>
            <a:normAutofit/>
          </a:bodyPr>
          <a:lstStyle/>
          <a:p>
            <a:endParaRPr lang="es-CO" dirty="0"/>
          </a:p>
          <a:p>
            <a:endParaRPr lang="es-CO" dirty="0"/>
          </a:p>
          <a:p>
            <a:endParaRPr lang="es-CO" dirty="0"/>
          </a:p>
        </p:txBody>
      </p:sp>
      <p:sp>
        <p:nvSpPr>
          <p:cNvPr id="5" name="CuadroTexto 4">
            <a:extLst>
              <a:ext uri="{FF2B5EF4-FFF2-40B4-BE49-F238E27FC236}">
                <a16:creationId xmlns:a16="http://schemas.microsoft.com/office/drawing/2014/main" id="{26E796C0-C39A-4145-B6E6-7C5F3EEB5285}"/>
              </a:ext>
            </a:extLst>
          </p:cNvPr>
          <p:cNvSpPr txBox="1"/>
          <p:nvPr/>
        </p:nvSpPr>
        <p:spPr>
          <a:xfrm>
            <a:off x="593354" y="984653"/>
            <a:ext cx="10914434" cy="5909310"/>
          </a:xfrm>
          <a:prstGeom prst="rect">
            <a:avLst/>
          </a:prstGeom>
          <a:noFill/>
        </p:spPr>
        <p:txBody>
          <a:bodyPr wrap="square">
            <a:spAutoFit/>
          </a:bodyPr>
          <a:lstStyle/>
          <a:p>
            <a:pPr algn="l"/>
            <a:r>
              <a:rPr lang="es-ES" b="0" i="0" dirty="0">
                <a:solidFill>
                  <a:srgbClr val="222222"/>
                </a:solidFill>
                <a:effectLst/>
                <a:latin typeface="Calibri" panose="020F0502020204030204" pitchFamily="34" charset="0"/>
              </a:rPr>
              <a:t>PREAPROBADO: El estudiante cumple con todos los requisitos para la asignación del beneficio en la modalidad solicitada. Está sujeto a confirmación de matrícula 2021 y verificación de cupos para el programa de transporte asignados a la Institución Educativa.</a:t>
            </a:r>
            <a:endParaRPr lang="es-ES" b="0" i="0" dirty="0">
              <a:solidFill>
                <a:srgbClr val="222222"/>
              </a:solidFill>
              <a:effectLst/>
              <a:latin typeface="Arial" panose="020B0604020202020204" pitchFamily="34" charset="0"/>
            </a:endParaRPr>
          </a:p>
          <a:p>
            <a:pPr algn="l"/>
            <a:r>
              <a:rPr lang="es-ES" b="0" i="0" dirty="0">
                <a:solidFill>
                  <a:srgbClr val="222222"/>
                </a:solidFill>
                <a:effectLst/>
                <a:latin typeface="Calibri" panose="020F0502020204030204" pitchFamily="34" charset="0"/>
              </a:rPr>
              <a:t> </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EN LISTA DE ESPERA: El estudiante cumple con todos los requisitos para la asignación del beneficio en la modalidad solicitada. Sin embargo, por la baja disponibilidad de cupos con relación a las solicitudes recibidas, el estudiante quedará en lista de espera hasta que se liberen cupos.</a:t>
            </a:r>
            <a:endParaRPr lang="es-ES" b="0" i="0" dirty="0">
              <a:solidFill>
                <a:srgbClr val="222222"/>
              </a:solidFill>
              <a:effectLst/>
              <a:latin typeface="Arial" panose="020B0604020202020204" pitchFamily="34" charset="0"/>
            </a:endParaRPr>
          </a:p>
          <a:p>
            <a:pPr algn="l"/>
            <a:r>
              <a:rPr lang="es-ES" b="0" i="0" dirty="0">
                <a:solidFill>
                  <a:srgbClr val="222222"/>
                </a:solidFill>
                <a:effectLst/>
                <a:latin typeface="Calibri" panose="020F0502020204030204" pitchFamily="34" charset="0"/>
              </a:rPr>
              <a:t> </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RECHAZADO: De acuerdo a la verificación de la información registrada en el Sistema Integrado de Matrícula</a:t>
            </a:r>
            <a:r>
              <a:rPr lang="es-ES" b="0" i="0" dirty="0">
                <a:solidFill>
                  <a:srgbClr val="222222"/>
                </a:solidFill>
                <a:effectLst/>
                <a:latin typeface="Arial" panose="020B0604020202020204" pitchFamily="34" charset="0"/>
              </a:rPr>
              <a:t> </a:t>
            </a:r>
            <a:r>
              <a:rPr lang="es-ES" b="0" i="0" dirty="0">
                <a:solidFill>
                  <a:srgbClr val="222222"/>
                </a:solidFill>
                <a:effectLst/>
                <a:latin typeface="Calibri" panose="020F0502020204030204" pitchFamily="34" charset="0"/>
              </a:rPr>
              <a:t>– SIMAT y en la plataforma de Transporte Escolar, el estudiante no cumple con alguno de los criterios de asignación del beneficio, entre ellos:</a:t>
            </a:r>
            <a:endParaRPr lang="es-ES" b="0" i="0" dirty="0">
              <a:solidFill>
                <a:srgbClr val="222222"/>
              </a:solidFill>
              <a:effectLst/>
              <a:latin typeface="Arial" panose="020B0604020202020204" pitchFamily="34" charset="0"/>
            </a:endParaRPr>
          </a:p>
          <a:p>
            <a:pPr algn="l"/>
            <a:r>
              <a:rPr lang="es-ES" b="0" i="0" dirty="0">
                <a:solidFill>
                  <a:srgbClr val="222222"/>
                </a:solidFill>
                <a:effectLst/>
                <a:latin typeface="Calibri" panose="020F0502020204030204" pitchFamily="34" charset="0"/>
              </a:rPr>
              <a:t> </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         No cumple con el criterio de distancia</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         No cumple con el criterio de edad</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         No cumple con el criterio de estrato</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         Número de cívica incorrecto</a:t>
            </a:r>
            <a:endParaRPr lang="es-ES" b="0" i="0" dirty="0">
              <a:solidFill>
                <a:srgbClr val="222222"/>
              </a:solidFill>
              <a:effectLst/>
              <a:latin typeface="Arial" panose="020B0604020202020204" pitchFamily="34" charset="0"/>
            </a:endParaRPr>
          </a:p>
          <a:p>
            <a:pPr algn="l"/>
            <a:r>
              <a:rPr lang="es-ES" b="0" i="0" dirty="0">
                <a:solidFill>
                  <a:srgbClr val="222222"/>
                </a:solidFill>
                <a:effectLst/>
                <a:latin typeface="Calibri" panose="020F0502020204030204" pitchFamily="34" charset="0"/>
              </a:rPr>
              <a:t>Finalmente, les reiteramos nuestra disposición para atender cualquier inquietud al respecto del proceso.</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Cordialmente,</a:t>
            </a:r>
            <a:endParaRPr lang="es-ES" b="0" i="0" dirty="0">
              <a:solidFill>
                <a:srgbClr val="222222"/>
              </a:solidFill>
              <a:effectLst/>
              <a:latin typeface="Arial" panose="020B0604020202020204" pitchFamily="34" charset="0"/>
            </a:endParaRPr>
          </a:p>
          <a:p>
            <a:pPr algn="l"/>
            <a:r>
              <a:rPr lang="es-ES" b="0" i="0" dirty="0">
                <a:solidFill>
                  <a:srgbClr val="222222"/>
                </a:solidFill>
                <a:effectLst/>
                <a:latin typeface="Calibri" panose="020F0502020204030204" pitchFamily="34" charset="0"/>
              </a:rPr>
              <a:t>Equipo de Transporte Escolar</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Subsecretaría de Planeación Educativa</a:t>
            </a:r>
            <a:br>
              <a:rPr lang="es-ES" b="0" i="0" dirty="0">
                <a:solidFill>
                  <a:srgbClr val="222222"/>
                </a:solidFill>
                <a:effectLst/>
                <a:latin typeface="Arial" panose="020B0604020202020204" pitchFamily="34" charset="0"/>
              </a:rPr>
            </a:br>
            <a:r>
              <a:rPr lang="es-ES" b="0" i="0" dirty="0">
                <a:solidFill>
                  <a:srgbClr val="222222"/>
                </a:solidFill>
                <a:effectLst/>
                <a:latin typeface="Calibri" panose="020F0502020204030204" pitchFamily="34" charset="0"/>
              </a:rPr>
              <a:t>Secretaría de Educación de Medellín</a:t>
            </a:r>
            <a:endParaRPr lang="es-ES"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890947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150C4B6E-CD53-4F00-BE15-576E1D36DA0B}"/>
              </a:ext>
            </a:extLst>
          </p:cNvPr>
          <p:cNvSpPr txBox="1"/>
          <p:nvPr/>
        </p:nvSpPr>
        <p:spPr>
          <a:xfrm>
            <a:off x="564204" y="544749"/>
            <a:ext cx="11225719" cy="4020268"/>
          </a:xfrm>
          <a:prstGeom prst="rect">
            <a:avLst/>
          </a:prstGeom>
          <a:noFill/>
        </p:spPr>
        <p:txBody>
          <a:bodyPr wrap="square">
            <a:spAutoFit/>
          </a:bodyPr>
          <a:lstStyle/>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Es importante en este punto agradecer por habernos escogido para continuar su proceso formativo y recalcar los medios de comunicación y los conductos regulares  que pueden utilizar para la solución de sus dudas. Aquí les recordamos algunas</a:t>
            </a:r>
            <a:endParaRPr lang="es-CO" sz="20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endParaRPr lang="es-CO" sz="2000" dirty="0">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pPr>
            <a:r>
              <a:rPr lang="es-CO" sz="2000" dirty="0">
                <a:latin typeface="Arial" panose="020B0604020202020204" pitchFamily="34" charset="0"/>
                <a:ea typeface="Calibri" panose="020F0502020204030204" pitchFamily="34" charset="0"/>
                <a:cs typeface="Arial" panose="020B0604020202020204" pitchFamily="34" charset="0"/>
              </a:rPr>
              <a:t>      </a:t>
            </a:r>
            <a:r>
              <a:rPr lang="es-CO" sz="2000" dirty="0">
                <a:effectLst/>
                <a:latin typeface="Arial" panose="020B0604020202020204" pitchFamily="34" charset="0"/>
                <a:ea typeface="Calibri" panose="020F0502020204030204" pitchFamily="34" charset="0"/>
                <a:cs typeface="Arial" panose="020B0604020202020204" pitchFamily="34" charset="0"/>
              </a:rPr>
              <a:t>-Para el proceso de matrícula y solicitud de certificados deben escribir al correo    </a:t>
            </a:r>
          </a:p>
          <a:p>
            <a:pPr lvl="0" algn="just">
              <a:lnSpc>
                <a:spcPct val="107000"/>
              </a:lnSpc>
            </a:pPr>
            <a:r>
              <a:rPr lang="es-CO" sz="2000" dirty="0">
                <a:latin typeface="Arial" panose="020B0604020202020204" pitchFamily="34" charset="0"/>
                <a:ea typeface="Calibri" panose="020F0502020204030204" pitchFamily="34" charset="0"/>
                <a:cs typeface="Arial" panose="020B0604020202020204" pitchFamily="34" charset="0"/>
              </a:rPr>
              <a:t>       </a:t>
            </a:r>
            <a:r>
              <a:rPr lang="es-CO" sz="2000" dirty="0">
                <a:effectLst/>
                <a:latin typeface="Arial" panose="020B0604020202020204" pitchFamily="34" charset="0"/>
                <a:ea typeface="Calibri" panose="020F0502020204030204" pitchFamily="34" charset="0"/>
                <a:cs typeface="Arial" panose="020B0604020202020204" pitchFamily="34" charset="0"/>
              </a:rPr>
              <a:t> </a:t>
            </a:r>
            <a:r>
              <a:rPr lang="es-CO" sz="2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isrlima@gmail.com</a:t>
            </a:r>
            <a:endParaRPr lang="es-CO" sz="20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Cuando haya dificultad con alguno de los docentes, remitirlos a los correos y la información del directorio, teniendo en cuenta grado y jornada, enfatizándole a los padres que es importante que conozcan el nombre del director de grupo, lo mismo que de los docentes que acompañan. Cuando recibamos una inquietud y el padre no sepa cómo tramitarla, comuniquémosla al compañero para dar respuesta acertada y en el menor tiempo posible.</a:t>
            </a: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Para retiro de papelería de lunes a jueves de 8 a 11 a.</a:t>
            </a:r>
            <a:r>
              <a:rPr lang="es-CO" sz="2000">
                <a:effectLst/>
                <a:latin typeface="Arial" panose="020B0604020202020204" pitchFamily="34" charset="0"/>
                <a:ea typeface="Calibri" panose="020F0502020204030204" pitchFamily="34" charset="0"/>
                <a:cs typeface="Arial" panose="020B0604020202020204" pitchFamily="34" charset="0"/>
              </a:rPr>
              <a:t>m.</a:t>
            </a:r>
            <a:endParaRPr lang="es-CO"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3179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85E1E7C-4271-4ABD-99EE-9AE48DF9A2A6}"/>
              </a:ext>
            </a:extLst>
          </p:cNvPr>
          <p:cNvSpPr txBox="1"/>
          <p:nvPr/>
        </p:nvSpPr>
        <p:spPr>
          <a:xfrm>
            <a:off x="214009" y="875183"/>
            <a:ext cx="11128442" cy="4805675"/>
          </a:xfrm>
          <a:prstGeom prst="rect">
            <a:avLst/>
          </a:prstGeom>
          <a:noFill/>
        </p:spPr>
        <p:txBody>
          <a:bodyPr wrap="square">
            <a:spAutoFit/>
          </a:bodyPr>
          <a:lstStyle/>
          <a:p>
            <a:pPr lvl="0" algn="just">
              <a:lnSpc>
                <a:spcPct val="107000"/>
              </a:lnSpc>
            </a:pPr>
            <a:r>
              <a:rPr lang="es-CO" sz="2400" dirty="0">
                <a:effectLst/>
                <a:latin typeface="Arial" panose="020B0604020202020204" pitchFamily="34" charset="0"/>
                <a:ea typeface="Calibri" panose="020F0502020204030204" pitchFamily="34" charset="0"/>
                <a:cs typeface="Arial" panose="020B0604020202020204" pitchFamily="34" charset="0"/>
              </a:rPr>
              <a:t>ALTERNANCIA: en cuanto a la alternancia, es importante precisar que aún no se ha autorizado y que se hará un retorno gradual en la medida en que la Secretaría de Educación y el Ministerio vayan girando los recursos para poder cumplir con los protocolos de bioseguridad.  Es importante ser muy claros en este aspecto y no descartar de plano que si  vamos a volver, aunque  el docente titular no vaya a regresar, por presentar comorbilidades o estar dentro de las excepciones, les estaremos informando.  En este punto es importante enviarles la encuesta de alternancia  (que se adjunta)  y que la devuelvan diligenciada a cada director de grupo.  Fecha máxima 15 de febrero</a:t>
            </a:r>
          </a:p>
          <a:p>
            <a:pPr lvl="0" algn="just">
              <a:lnSpc>
                <a:spcPct val="107000"/>
              </a:lnSpc>
            </a:pPr>
            <a:r>
              <a:rPr lang="es-CO" sz="2400" dirty="0">
                <a:effectLst/>
                <a:latin typeface="Arial" panose="020B0604020202020204" pitchFamily="34" charset="0"/>
                <a:ea typeface="Calibri" panose="020F0502020204030204" pitchFamily="34" charset="0"/>
                <a:cs typeface="Arial" panose="020B0604020202020204" pitchFamily="34" charset="0"/>
              </a:rPr>
              <a:t>PROMOCIÓN ANTICIPADA: demos la información y enviemos  el formato. Éste también será devuelto al director de grupo. Fecha máxima 22 de febrero.</a:t>
            </a:r>
          </a:p>
          <a:p>
            <a:pPr marL="457200" algn="just">
              <a:lnSpc>
                <a:spcPct val="107000"/>
              </a:lnSpc>
            </a:pPr>
            <a:r>
              <a:rPr lang="es-CO" sz="24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674954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2FFC976-E954-4B62-927A-1FEF8CAEF065}"/>
              </a:ext>
            </a:extLst>
          </p:cNvPr>
          <p:cNvSpPr txBox="1"/>
          <p:nvPr/>
        </p:nvSpPr>
        <p:spPr>
          <a:xfrm>
            <a:off x="252919" y="203165"/>
            <a:ext cx="11322995" cy="5991192"/>
          </a:xfrm>
          <a:prstGeom prst="rect">
            <a:avLst/>
          </a:prstGeom>
          <a:noFill/>
        </p:spPr>
        <p:txBody>
          <a:bodyPr wrap="square">
            <a:spAutoFit/>
          </a:bodyPr>
          <a:lstStyle/>
          <a:p>
            <a:pPr lvl="0" algn="just">
              <a:lnSpc>
                <a:spcPct val="107000"/>
              </a:lnSpc>
            </a:pPr>
            <a:r>
              <a:rPr lang="es-CO" sz="2400" dirty="0">
                <a:effectLst/>
                <a:latin typeface="Arial" panose="020B0604020202020204" pitchFamily="34" charset="0"/>
                <a:ea typeface="Calibri" panose="020F0502020204030204" pitchFamily="34" charset="0"/>
                <a:cs typeface="Arial" panose="020B0604020202020204" pitchFamily="34" charset="0"/>
              </a:rPr>
              <a:t>TRABAJO ACADÉMICO CON LOS ESTUDIANTES: se les da a conocer los horarios de clase y la metodología durante la fase virtual, les comunicamos  que vamos a unificar la plataforma para todos, pero que dicho proceso llevará algo de tiempo.  Solicitar, a quienes tienen inconvenientes para la conexión, estar informando a docentes y titulares y remitirlos a los blogs y sitios web para que cuando tengan la posibilidad de ingresar, encuentren allí las guías trabajadas. En cuanto a las clases entendemos que como algunos padres tienen muchos hijos o paquetes de datos precarios, dichos encuentros puedan tener en algunas ocasiones un  saludo, verificación de la asistencia, explicación, orientación y trabajo asincrónico para desarrollar durante un período de tiempo determinado, pero asegurando que vía blogs, correo o WhatsApp, el docente estará atento para responder las dudas al respecto.  Es importante mantener siempre el contacto al inicio para verificar y monitorear los procesos con cada grupo. para asegurar la participación mediante el llamado a lista, preguntas específicas que podrán responderse e incluso en el chat cuando no funcione el sonido. soliciten</a:t>
            </a:r>
          </a:p>
        </p:txBody>
      </p:sp>
    </p:spTree>
    <p:extLst>
      <p:ext uri="{BB962C8B-B14F-4D97-AF65-F5344CB8AC3E}">
        <p14:creationId xmlns:p14="http://schemas.microsoft.com/office/powerpoint/2010/main" val="93761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A83B2BD9-B9ED-4A59-8FF0-20053A8E4D45}"/>
              </a:ext>
            </a:extLst>
          </p:cNvPr>
          <p:cNvSpPr txBox="1"/>
          <p:nvPr/>
        </p:nvSpPr>
        <p:spPr>
          <a:xfrm>
            <a:off x="0" y="177710"/>
            <a:ext cx="11608340" cy="7518661"/>
          </a:xfrm>
          <a:prstGeom prst="rect">
            <a:avLst/>
          </a:prstGeom>
          <a:noFill/>
        </p:spPr>
        <p:txBody>
          <a:bodyPr wrap="square">
            <a:spAutoFit/>
          </a:bodyPr>
          <a:lstStyle/>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DIRECTORIOS DE LOS DOCENTES: se envió  las líneas de atención celular y los horarios por sedes, como también la información completa de cada docente.</a:t>
            </a: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PLANES DE APOYO: en cuanto a los planes de apoyo, deben presentar las 3 guías del año anterior y el plazo es hasta el 6 de marzo.  Las deben  enviar a los directores para que ellos, una vez las reciban, las asignen a los respectivos docentes</a:t>
            </a:r>
          </a:p>
          <a:p>
            <a:pPr marL="457200">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CAMINAR EN SECUNDARIA: recordar en los grupos 6° y 8° las edades para caminar en secundaria: 14 años cumplidos para sexto y 15 años cumplidos para 8°. Aunque en 8° ya no hay cupo.</a:t>
            </a: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CRONOGRAMA DE ACTIVIDADES: se da conocer el cronograma para la próxima semana y deben  semanalmente estar atentos a recibirlo y para estar enterados de todas las actividades que se llevan a cabo.</a:t>
            </a:r>
          </a:p>
          <a:p>
            <a:pPr marL="457200">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ELECCIÓN DE PADRES REPRESENTANTES: se debe elegir a un padre de familia para conformar El Consejo de Padres de la Institución, además otro padre de familia para conformar El Comité de Apoyo del Restaurante Escolar.</a:t>
            </a:r>
          </a:p>
          <a:p>
            <a:pPr marL="457200" algn="just">
              <a:lnSpc>
                <a:spcPct val="107000"/>
              </a:lnSpc>
            </a:pPr>
            <a:r>
              <a:rPr lang="es-CO" sz="2000" dirty="0">
                <a:effectLst/>
                <a:latin typeface="Arial" panose="020B0604020202020204" pitchFamily="34" charset="0"/>
                <a:ea typeface="Calibri" panose="020F0502020204030204" pitchFamily="34" charset="0"/>
                <a:cs typeface="Arial" panose="020B0604020202020204" pitchFamily="34" charset="0"/>
              </a:rPr>
              <a:t> </a:t>
            </a:r>
          </a:p>
          <a:p>
            <a:pPr lvl="0" algn="just">
              <a:lnSpc>
                <a:spcPct val="107000"/>
              </a:lnSpc>
              <a:spcAft>
                <a:spcPts val="800"/>
              </a:spcAft>
            </a:pPr>
            <a:r>
              <a:rPr lang="es-CO" sz="2000" dirty="0">
                <a:effectLst/>
                <a:latin typeface="Arial" panose="020B0604020202020204" pitchFamily="34" charset="0"/>
                <a:ea typeface="Calibri" panose="020F0502020204030204" pitchFamily="34" charset="0"/>
                <a:cs typeface="Arial" panose="020B0604020202020204" pitchFamily="34" charset="0"/>
              </a:rPr>
              <a:t>INQUIETUDES: Expresar las dudas  que tengan en el momento </a:t>
            </a:r>
          </a:p>
          <a:p>
            <a:pPr lvl="0" algn="just">
              <a:lnSpc>
                <a:spcPct val="107000"/>
              </a:lnSpc>
              <a:spcAft>
                <a:spcPts val="800"/>
              </a:spcAft>
            </a:pPr>
            <a:r>
              <a:rPr lang="es-CO" sz="20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s-CO" sz="20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632852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75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89244" y="490519"/>
            <a:ext cx="8534400" cy="1507067"/>
          </a:xfrm>
        </p:spPr>
        <p:txBody>
          <a:bodyPr/>
          <a:lstStyle/>
          <a:p>
            <a:r>
              <a:rPr lang="es-CO" dirty="0"/>
              <a:t>Paquete </a:t>
            </a:r>
            <a:br>
              <a:rPr lang="es-CO" dirty="0"/>
            </a:br>
            <a:r>
              <a:rPr lang="es-CO" dirty="0"/>
              <a:t>alimentario</a:t>
            </a:r>
          </a:p>
        </p:txBody>
      </p:sp>
      <p:sp>
        <p:nvSpPr>
          <p:cNvPr id="5" name="Marcador de contenido 4">
            <a:extLst>
              <a:ext uri="{FF2B5EF4-FFF2-40B4-BE49-F238E27FC236}">
                <a16:creationId xmlns:a16="http://schemas.microsoft.com/office/drawing/2014/main" id="{BCC890CB-4189-4E95-BE19-1FE6D9659694}"/>
              </a:ext>
            </a:extLst>
          </p:cNvPr>
          <p:cNvSpPr>
            <a:spLocks noGrp="1"/>
          </p:cNvSpPr>
          <p:nvPr>
            <p:ph idx="1"/>
          </p:nvPr>
        </p:nvSpPr>
        <p:spPr>
          <a:xfrm>
            <a:off x="389244" y="1997587"/>
            <a:ext cx="11066730" cy="3976638"/>
          </a:xfrm>
        </p:spPr>
        <p:txBody>
          <a:bodyPr>
            <a:normAutofit/>
          </a:bodyPr>
          <a:lstStyle/>
          <a:p>
            <a:pPr marL="0" lvl="0" indent="0" algn="just">
              <a:lnSpc>
                <a:spcPct val="107000"/>
              </a:lnSpc>
              <a:buNone/>
            </a:pPr>
            <a:r>
              <a:rPr lang="es-CO"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RESTAURANTE ESCOLAR: para el restaurante escolar deberán enviar Sisbén, cuenta de servicios y solicitud por escrito con el nombre completo del estudiante y el grado que cursa, además de haber aportado toda la papelería para poder ser ingresados al SIMAT. Adicional, quien tenga carta de desplazado, afrocolombianidad, discapacidad etc. lo debe adjuntar, pues estos criterios son priorizados para la entrega de paquetes alimentarios. Fecha máxima 15 de febrero </a:t>
            </a:r>
          </a:p>
          <a:p>
            <a:pPr marL="0" lvl="0" indent="0" algn="just">
              <a:lnSpc>
                <a:spcPct val="107000"/>
              </a:lnSpc>
              <a:buNone/>
            </a:pPr>
            <a:r>
              <a:rPr lang="es-CO"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Toda esta información, tanto de encuesta de alternancia, promoción anticipada y restaurante será recolectada por los directores de grupo. Les sugerimos organicen carpetas que puedan ser compartidas una  vez hayan acreditado todos la información  y  teniendo en cuenta los plazos fijados para cada tema.</a:t>
            </a:r>
          </a:p>
          <a:p>
            <a:endParaRPr lang="es-CO" dirty="0"/>
          </a:p>
        </p:txBody>
      </p:sp>
    </p:spTree>
    <p:extLst>
      <p:ext uri="{BB962C8B-B14F-4D97-AF65-F5344CB8AC3E}">
        <p14:creationId xmlns:p14="http://schemas.microsoft.com/office/powerpoint/2010/main" val="3681993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B9703B2-B845-42F0-81E0-31759258C4C1}"/>
              </a:ext>
            </a:extLst>
          </p:cNvPr>
          <p:cNvSpPr txBox="1"/>
          <p:nvPr/>
        </p:nvSpPr>
        <p:spPr>
          <a:xfrm>
            <a:off x="1264596" y="252919"/>
            <a:ext cx="9977336" cy="7083606"/>
          </a:xfrm>
          <a:prstGeom prst="rect">
            <a:avLst/>
          </a:prstGeom>
          <a:noFill/>
        </p:spPr>
        <p:txBody>
          <a:bodyPr wrap="square">
            <a:spAutoFit/>
          </a:bodyPr>
          <a:lstStyle/>
          <a:p>
            <a:pPr algn="ctr">
              <a:lnSpc>
                <a:spcPct val="115000"/>
              </a:lnSpc>
              <a:spcAft>
                <a:spcPts val="1000"/>
              </a:spcAft>
              <a:tabLst>
                <a:tab pos="2806065" algn="ctr"/>
                <a:tab pos="5612130" algn="r"/>
              </a:tabLst>
            </a:pPr>
            <a:r>
              <a:rPr lang="es-ES" sz="1100" b="1" dirty="0">
                <a:effectLst/>
                <a:latin typeface="Arial" panose="020B0604020202020204" pitchFamily="34" charset="0"/>
                <a:ea typeface="Calibri" panose="020F0502020204030204" pitchFamily="34" charset="0"/>
                <a:cs typeface="Arial" panose="020B0604020202020204" pitchFamily="34" charset="0"/>
              </a:rPr>
              <a:t>INSTITUCIÓN EDUCATIVA SANTA ROSA DE LIMA</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tabLst>
                <a:tab pos="3619500" algn="l"/>
              </a:tabLst>
            </a:pPr>
            <a:r>
              <a:rPr lang="es-ES" sz="1100" b="1" dirty="0">
                <a:effectLst/>
                <a:latin typeface="Arial" panose="020B0604020202020204" pitchFamily="34" charset="0"/>
                <a:ea typeface="Calibri" panose="020F0502020204030204" pitchFamily="34" charset="0"/>
                <a:cs typeface="Arial" panose="020B0604020202020204" pitchFamily="34" charset="0"/>
              </a:rPr>
              <a:t>NÚCLEO 930  Resolución Departamental 16289 de noviembre 27 de 2002</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tabLst>
                <a:tab pos="3619500" algn="l"/>
              </a:tabLst>
            </a:pPr>
            <a:r>
              <a:rPr lang="es-ES" sz="1100" dirty="0">
                <a:effectLst/>
                <a:latin typeface="Arial" panose="020B0604020202020204" pitchFamily="34" charset="0"/>
                <a:ea typeface="Calibri" panose="020F0502020204030204" pitchFamily="34" charset="0"/>
                <a:cs typeface="Arial" panose="020B0604020202020204" pitchFamily="34" charset="0"/>
              </a:rPr>
              <a:t>   </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pPr>
            <a:r>
              <a:rPr lang="es-ES" sz="1100" b="1" dirty="0">
                <a:effectLst/>
                <a:latin typeface="Arial" panose="020B0604020202020204" pitchFamily="34" charset="0"/>
                <a:ea typeface="Arial" panose="020B0604020202020204" pitchFamily="34" charset="0"/>
                <a:cs typeface="Arial" panose="020B0604020202020204" pitchFamily="34" charset="0"/>
              </a:rPr>
              <a:t>SOLICITUD DE PROMOCIÓN ANTICIPADA</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1000"/>
              </a:spcAft>
            </a:pPr>
            <a:r>
              <a:rPr lang="es-ES" sz="1100" dirty="0">
                <a:effectLst/>
                <a:latin typeface="Arial" panose="020B0604020202020204" pitchFamily="34" charset="0"/>
                <a:ea typeface="Calibri" panose="020F0502020204030204" pitchFamily="34" charset="0"/>
                <a:cs typeface="Arial" panose="020B0604020202020204" pitchFamily="34" charset="0"/>
              </a:rPr>
              <a:t> </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NOMBRE ESTUDIANTE_________________________________________________________________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GRADO ACTUAL _____________ GRADO PARA EL QUE SOLICITÓ PROMOCIÓN 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REPITENTE    SI _____    NO 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EN CASO DE SER REPITENTE CUÁLES FUERON LAS ÁREAS PERDIDAS EL AÑO ANTERIOR</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_______________________ , _________________________ , _________________________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________________________, _________________________,  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________________________, _________________________,  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NOMBRE DEL ACUDIENTE ____________________________________________ C..C 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DE __________________________ Tel ______________________________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 </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__________________________________			_________________________________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FIRMA ACUDIENTE                   			               FIRMA ESTUDIANTE T.I. 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RECIBIDO POR                                                           FECHA</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s-ES" sz="1100" dirty="0">
                <a:effectLst/>
                <a:latin typeface="Arial" panose="020B0604020202020204" pitchFamily="34" charset="0"/>
                <a:ea typeface="Arial" panose="020B0604020202020204" pitchFamily="34" charset="0"/>
                <a:cs typeface="Arial" panose="020B0604020202020204" pitchFamily="34" charset="0"/>
              </a:rPr>
              <a:t>______________________________________________________________________________</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marR="228600">
              <a:lnSpc>
                <a:spcPct val="115000"/>
              </a:lnSpc>
              <a:spcAft>
                <a:spcPts val="1000"/>
              </a:spcAft>
              <a:tabLst>
                <a:tab pos="2806065" algn="ctr"/>
                <a:tab pos="5612130" algn="r"/>
              </a:tabLst>
            </a:pPr>
            <a:r>
              <a:rPr lang="es-ES" sz="1100" b="1" dirty="0">
                <a:effectLst/>
                <a:latin typeface="Arial" panose="020B0604020202020204" pitchFamily="34" charset="0"/>
                <a:ea typeface="Calibri" panose="020F0502020204030204" pitchFamily="34" charset="0"/>
                <a:cs typeface="Arial" panose="020B0604020202020204" pitchFamily="34" charset="0"/>
              </a:rPr>
              <a:t> </a:t>
            </a:r>
            <a:endParaRPr lang="es-CO" sz="1100" dirty="0">
              <a:effectLst/>
              <a:latin typeface="Arial" panose="020B0604020202020204" pitchFamily="34" charset="0"/>
              <a:ea typeface="Calibri" panose="020F0502020204030204" pitchFamily="34" charset="0"/>
              <a:cs typeface="Arial" panose="020B0604020202020204" pitchFamily="34" charset="0"/>
            </a:endParaRPr>
          </a:p>
          <a:p>
            <a:pPr marR="228600">
              <a:lnSpc>
                <a:spcPct val="115000"/>
              </a:lnSpc>
              <a:spcAft>
                <a:spcPts val="1000"/>
              </a:spcAft>
              <a:tabLst>
                <a:tab pos="2806065" algn="ctr"/>
                <a:tab pos="5612130" algn="r"/>
              </a:tabLst>
            </a:pPr>
            <a:r>
              <a:rPr lang="es-ES" sz="3200" b="1" dirty="0">
                <a:effectLst/>
                <a:latin typeface="Calibri" panose="020F0502020204030204" pitchFamily="34" charset="0"/>
                <a:ea typeface="Calibri" panose="020F0502020204030204" pitchFamily="34" charset="0"/>
              </a:rPr>
              <a:t> </a:t>
            </a:r>
            <a:endParaRPr lang="es-CO" sz="1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5089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C843B1C4-1998-4891-834E-BEB37CF34F49}"/>
              </a:ext>
            </a:extLst>
          </p:cNvPr>
          <p:cNvGraphicFramePr>
            <a:graphicFrameLocks noGrp="1"/>
          </p:cNvGraphicFramePr>
          <p:nvPr>
            <p:extLst>
              <p:ext uri="{D42A27DB-BD31-4B8C-83A1-F6EECF244321}">
                <p14:modId xmlns:p14="http://schemas.microsoft.com/office/powerpoint/2010/main" val="31161224"/>
              </p:ext>
            </p:extLst>
          </p:nvPr>
        </p:nvGraphicFramePr>
        <p:xfrm>
          <a:off x="1459148" y="3785652"/>
          <a:ext cx="8949447" cy="2862324"/>
        </p:xfrm>
        <a:graphic>
          <a:graphicData uri="http://schemas.openxmlformats.org/drawingml/2006/table">
            <a:tbl>
              <a:tblPr firstRow="1" firstCol="1" bandRow="1">
                <a:tableStyleId>{5C22544A-7EE6-4342-B048-85BDC9FD1C3A}</a:tableStyleId>
              </a:tblPr>
              <a:tblGrid>
                <a:gridCol w="4056452">
                  <a:extLst>
                    <a:ext uri="{9D8B030D-6E8A-4147-A177-3AD203B41FA5}">
                      <a16:colId xmlns:a16="http://schemas.microsoft.com/office/drawing/2014/main" val="47246607"/>
                    </a:ext>
                  </a:extLst>
                </a:gridCol>
                <a:gridCol w="606552">
                  <a:extLst>
                    <a:ext uri="{9D8B030D-6E8A-4147-A177-3AD203B41FA5}">
                      <a16:colId xmlns:a16="http://schemas.microsoft.com/office/drawing/2014/main" val="1793472079"/>
                    </a:ext>
                  </a:extLst>
                </a:gridCol>
                <a:gridCol w="3826457">
                  <a:extLst>
                    <a:ext uri="{9D8B030D-6E8A-4147-A177-3AD203B41FA5}">
                      <a16:colId xmlns:a16="http://schemas.microsoft.com/office/drawing/2014/main" val="3737471767"/>
                    </a:ext>
                  </a:extLst>
                </a:gridCol>
                <a:gridCol w="459986">
                  <a:extLst>
                    <a:ext uri="{9D8B030D-6E8A-4147-A177-3AD203B41FA5}">
                      <a16:colId xmlns:a16="http://schemas.microsoft.com/office/drawing/2014/main" val="134900922"/>
                    </a:ext>
                  </a:extLst>
                </a:gridCol>
              </a:tblGrid>
              <a:tr h="218829">
                <a:tc>
                  <a:txBody>
                    <a:bodyPr/>
                    <a:lstStyle/>
                    <a:p>
                      <a:pPr algn="just">
                        <a:lnSpc>
                          <a:spcPct val="115000"/>
                        </a:lnSpc>
                        <a:spcAft>
                          <a:spcPts val="1000"/>
                        </a:spcAft>
                      </a:pPr>
                      <a:r>
                        <a:rPr lang="es-CO" sz="900">
                          <a:effectLst/>
                        </a:rPr>
                        <a:t>Hipertensión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Obesidad  severa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0046020"/>
                  </a:ext>
                </a:extLst>
              </a:tr>
              <a:tr h="219018">
                <a:tc>
                  <a:txBody>
                    <a:bodyPr/>
                    <a:lstStyle/>
                    <a:p>
                      <a:pPr algn="just">
                        <a:lnSpc>
                          <a:spcPct val="115000"/>
                        </a:lnSpc>
                        <a:spcAft>
                          <a:spcPts val="1000"/>
                        </a:spcAft>
                      </a:pPr>
                      <a:r>
                        <a:rPr lang="es-CO" sz="900">
                          <a:effectLst/>
                        </a:rPr>
                        <a:t>Enfermedad  del corazón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Deficiencia del sistema inmunológico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3540252"/>
                  </a:ext>
                </a:extLst>
              </a:tr>
              <a:tr h="219018">
                <a:tc>
                  <a:txBody>
                    <a:bodyPr/>
                    <a:lstStyle/>
                    <a:p>
                      <a:pPr algn="just">
                        <a:lnSpc>
                          <a:spcPct val="115000"/>
                        </a:lnSpc>
                        <a:spcAft>
                          <a:spcPts val="1000"/>
                        </a:spcAft>
                      </a:pPr>
                      <a:r>
                        <a:rPr lang="es-CO" sz="900">
                          <a:effectLst/>
                        </a:rPr>
                        <a:t>Falla renal - diálisis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Medicación reciente de corticoides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1426536"/>
                  </a:ext>
                </a:extLst>
              </a:tr>
              <a:tr h="219018">
                <a:tc>
                  <a:txBody>
                    <a:bodyPr/>
                    <a:lstStyle/>
                    <a:p>
                      <a:pPr algn="just">
                        <a:lnSpc>
                          <a:spcPct val="115000"/>
                        </a:lnSpc>
                        <a:spcAft>
                          <a:spcPts val="1000"/>
                        </a:spcAft>
                      </a:pPr>
                      <a:r>
                        <a:rPr lang="es-CO" sz="900">
                          <a:effectLst/>
                        </a:rPr>
                        <a:t>Enfermedad pulmonar -EPOC</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Trasplante de medula ósea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7727433"/>
                  </a:ext>
                </a:extLst>
              </a:tr>
              <a:tr h="453315">
                <a:tc>
                  <a:txBody>
                    <a:bodyPr/>
                    <a:lstStyle/>
                    <a:p>
                      <a:pPr algn="just">
                        <a:lnSpc>
                          <a:spcPct val="115000"/>
                        </a:lnSpc>
                        <a:spcAft>
                          <a:spcPts val="1000"/>
                        </a:spcAft>
                      </a:pPr>
                      <a:r>
                        <a:rPr lang="es-CO" sz="900">
                          <a:effectLst/>
                        </a:rPr>
                        <a:t>Hipotiroidismo</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Uso de esteroides u otros medicamentos que alteren  el sistema inmune</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4883354"/>
                  </a:ext>
                </a:extLst>
              </a:tr>
              <a:tr h="219018">
                <a:tc>
                  <a:txBody>
                    <a:bodyPr/>
                    <a:lstStyle/>
                    <a:p>
                      <a:pPr algn="just">
                        <a:lnSpc>
                          <a:spcPct val="115000"/>
                        </a:lnSpc>
                        <a:spcAft>
                          <a:spcPts val="1000"/>
                        </a:spcAft>
                      </a:pPr>
                      <a:r>
                        <a:rPr lang="es-CO" sz="900">
                          <a:effectLst/>
                        </a:rPr>
                        <a:t>Desnutrición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u="sng">
                          <a:effectLst/>
                        </a:rPr>
                        <a:t>   </a:t>
                      </a:r>
                      <a:r>
                        <a:rPr lang="es-CO" sz="900" u="heavy">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Diabetes no controlada</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1606387"/>
                  </a:ext>
                </a:extLst>
              </a:tr>
              <a:tr h="219018">
                <a:tc>
                  <a:txBody>
                    <a:bodyPr/>
                    <a:lstStyle/>
                    <a:p>
                      <a:pPr algn="just">
                        <a:lnSpc>
                          <a:spcPct val="115000"/>
                        </a:lnSpc>
                        <a:spcAft>
                          <a:spcPts val="1000"/>
                        </a:spcAft>
                      </a:pPr>
                      <a:r>
                        <a:rPr lang="es-CO" sz="900">
                          <a:effectLst/>
                        </a:rPr>
                        <a:t>Otros problemas pulmonares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s-CO" sz="900">
                          <a:effectLst/>
                        </a:rPr>
                        <a:t>Enfermedades hepáticas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9120823"/>
                  </a:ext>
                </a:extLst>
              </a:tr>
              <a:tr h="219018">
                <a:tc>
                  <a:txBody>
                    <a:bodyPr/>
                    <a:lstStyle/>
                    <a:p>
                      <a:pPr algn="just">
                        <a:lnSpc>
                          <a:spcPct val="115000"/>
                        </a:lnSpc>
                        <a:spcAft>
                          <a:spcPts val="1000"/>
                        </a:spcAft>
                      </a:pPr>
                      <a:r>
                        <a:rPr lang="es-CO" sz="900">
                          <a:effectLst/>
                        </a:rPr>
                        <a:t>Hipertensión arterial</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Malnutrición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5142204"/>
                  </a:ext>
                </a:extLst>
              </a:tr>
              <a:tr h="219018">
                <a:tc>
                  <a:txBody>
                    <a:bodyPr/>
                    <a:lstStyle/>
                    <a:p>
                      <a:pPr algn="just">
                        <a:lnSpc>
                          <a:spcPct val="115000"/>
                        </a:lnSpc>
                        <a:spcAft>
                          <a:spcPts val="1000"/>
                        </a:spcAft>
                      </a:pPr>
                      <a:r>
                        <a:rPr lang="es-CO" sz="900">
                          <a:effectLst/>
                        </a:rPr>
                        <a:t>Enfermedad  del corazón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Anemia  falciforme</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0680080"/>
                  </a:ext>
                </a:extLst>
              </a:tr>
              <a:tr h="219018">
                <a:tc>
                  <a:txBody>
                    <a:bodyPr/>
                    <a:lstStyle/>
                    <a:p>
                      <a:pPr algn="just">
                        <a:lnSpc>
                          <a:spcPct val="115000"/>
                        </a:lnSpc>
                        <a:spcAft>
                          <a:spcPts val="1000"/>
                        </a:spcAft>
                      </a:pPr>
                      <a:r>
                        <a:rPr lang="es-CO" sz="900">
                          <a:effectLst/>
                        </a:rPr>
                        <a:t>Falla renal - diálisis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Afección inmunosupresión</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5380434"/>
                  </a:ext>
                </a:extLst>
              </a:tr>
              <a:tr h="219018">
                <a:tc>
                  <a:txBody>
                    <a:bodyPr/>
                    <a:lstStyle/>
                    <a:p>
                      <a:pPr algn="just">
                        <a:lnSpc>
                          <a:spcPct val="115000"/>
                        </a:lnSpc>
                        <a:spcAft>
                          <a:spcPts val="1000"/>
                        </a:spcAft>
                      </a:pPr>
                      <a:r>
                        <a:rPr lang="es-CO" sz="900">
                          <a:effectLst/>
                        </a:rPr>
                        <a:t>Enfermedad pulmonar -EPOC</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727043"/>
                  </a:ext>
                </a:extLst>
              </a:tr>
              <a:tr h="219018">
                <a:tc>
                  <a:txBody>
                    <a:bodyPr/>
                    <a:lstStyle/>
                    <a:p>
                      <a:pPr algn="just">
                        <a:lnSpc>
                          <a:spcPct val="115000"/>
                        </a:lnSpc>
                        <a:spcAft>
                          <a:spcPts val="1000"/>
                        </a:spcAft>
                      </a:pPr>
                      <a:r>
                        <a:rPr lang="es-CO" sz="900">
                          <a:effectLst/>
                        </a:rPr>
                        <a:t>Ninguna de las anteriores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 </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a:effectLst/>
                        </a:rPr>
                        <a:t>Ninguna de las anteriores</a:t>
                      </a:r>
                      <a:endParaRPr lang="es-C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s-CO" sz="900" dirty="0">
                          <a:effectLst/>
                        </a:rPr>
                        <a:t> </a:t>
                      </a:r>
                      <a:endParaRPr lang="es-C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758285"/>
                  </a:ext>
                </a:extLst>
              </a:tr>
            </a:tbl>
          </a:graphicData>
        </a:graphic>
      </p:graphicFrame>
      <p:sp>
        <p:nvSpPr>
          <p:cNvPr id="7" name="Rectangle 2">
            <a:extLst>
              <a:ext uri="{FF2B5EF4-FFF2-40B4-BE49-F238E27FC236}">
                <a16:creationId xmlns:a16="http://schemas.microsoft.com/office/drawing/2014/main" id="{A35AE208-E900-44A4-ABC2-8233EDC3F3E0}"/>
              </a:ext>
            </a:extLst>
          </p:cNvPr>
          <p:cNvSpPr>
            <a:spLocks noChangeArrowheads="1"/>
          </p:cNvSpPr>
          <p:nvPr/>
        </p:nvSpPr>
        <p:spPr bwMode="auto">
          <a:xfrm>
            <a:off x="1459148" y="0"/>
            <a:ext cx="9085635"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ENCUESTA SOBRE REGRESO EN ALTERNANCIA</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AÑO 2021</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Agradecemos a la comunidad educativa de nuestra institución, responder  y reenviar las preguntas que a continuación se harán con respecto a la emergencia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sanitaria generada por la pandemia del COVID-19, con el objetivo de conocer su posición con respecto al regreso en alternancia. Este formato debe enviarse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diligenciado al titular de grupo hasta el 15 de febrero de 2021</a:t>
            </a:r>
            <a:b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br>
            <a:endPar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Nombre del estudiante___________________________________ grado_______________</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Nombre del padre de familia o acudiente_________________________________________</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Cédula de ciudadanía________________________________ parentesco______________</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Dirección actual___________________________________ Tel______________________</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EPS del menor_____________________ RH del menor_____________________________</a:t>
            </a:r>
            <a:b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br>
            <a:br>
              <a:rPr kumimoji="0" lang="es-CO" altLang="es-CO" sz="1200" b="1"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b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1. Estaría usted dispuesto a regresar en alternancia con todos los protocolos de bioseguridad   SI____                       NO_____</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2. MARQUE CON UNA X SI </a:t>
            </a:r>
            <a:r>
              <a:rPr kumimoji="0" lang="es-CO" altLang="es-CO" sz="1200" b="1" i="0" u="sng"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EL MENOR</a:t>
            </a: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TIENE ALGUNA DE ESTAS CONDICIONES.</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Recuerde que debe responder con base en la situación de salud del estudiante no la de los adultos.</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2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Gracias por su información. </a:t>
            </a:r>
            <a:endParaRPr kumimoji="0" lang="es-CO" altLang="es-CO"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10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40000"/>
                <a:lumOff val="6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84212" y="372532"/>
            <a:ext cx="8534400" cy="1507067"/>
          </a:xfrm>
        </p:spPr>
        <p:txBody>
          <a:bodyPr/>
          <a:lstStyle/>
          <a:p>
            <a:pPr algn="ctr"/>
            <a:r>
              <a:rPr lang="es-CO" dirty="0">
                <a:latin typeface="Algerian" panose="04020705040A02060702" pitchFamily="82" charset="0"/>
              </a:rPr>
              <a:t>Información general </a:t>
            </a:r>
          </a:p>
        </p:txBody>
      </p:sp>
      <p:sp>
        <p:nvSpPr>
          <p:cNvPr id="3" name="Marcador de contenido 2"/>
          <p:cNvSpPr>
            <a:spLocks noGrp="1"/>
          </p:cNvSpPr>
          <p:nvPr>
            <p:ph idx="1"/>
          </p:nvPr>
        </p:nvSpPr>
        <p:spPr>
          <a:xfrm>
            <a:off x="684212" y="1879599"/>
            <a:ext cx="9704928" cy="4609691"/>
          </a:xfrm>
        </p:spPr>
        <p:txBody>
          <a:bodyPr>
            <a:normAutofit lnSpcReduction="10000"/>
          </a:bodyPr>
          <a:lstStyle/>
          <a:p>
            <a:pPr>
              <a:buFont typeface="Wingdings" panose="05000000000000000000" pitchFamily="2" charset="2"/>
              <a:buChar char="v"/>
            </a:pPr>
            <a:r>
              <a:rPr lang="es-CO" dirty="0">
                <a:solidFill>
                  <a:schemeClr val="tx1"/>
                </a:solidFill>
              </a:rPr>
              <a:t>Oración de Entrega a Dios</a:t>
            </a:r>
          </a:p>
          <a:p>
            <a:pPr>
              <a:buFont typeface="Wingdings" panose="05000000000000000000" pitchFamily="2" charset="2"/>
              <a:buChar char="v"/>
            </a:pPr>
            <a:r>
              <a:rPr lang="es-CO" dirty="0">
                <a:solidFill>
                  <a:schemeClr val="tx1"/>
                </a:solidFill>
              </a:rPr>
              <a:t> Información a cerca de la solicitud de certificados y calificaciones entrega de papelería para retiro  </a:t>
            </a:r>
          </a:p>
          <a:p>
            <a:pPr>
              <a:buFont typeface="Wingdings" panose="05000000000000000000" pitchFamily="2" charset="2"/>
              <a:buChar char="v"/>
            </a:pPr>
            <a:r>
              <a:rPr lang="es-CO" dirty="0">
                <a:solidFill>
                  <a:schemeClr val="tx1"/>
                </a:solidFill>
              </a:rPr>
              <a:t>Informar y enfatizar en formalización de la matricula . </a:t>
            </a:r>
          </a:p>
          <a:p>
            <a:pPr>
              <a:buFont typeface="Wingdings" panose="05000000000000000000" pitchFamily="2" charset="2"/>
              <a:buChar char="v"/>
            </a:pPr>
            <a:r>
              <a:rPr lang="es-CO" dirty="0">
                <a:solidFill>
                  <a:schemeClr val="tx1"/>
                </a:solidFill>
              </a:rPr>
              <a:t>Presentación de Cronograma de  próxima semana</a:t>
            </a:r>
          </a:p>
          <a:p>
            <a:pPr>
              <a:buFont typeface="Wingdings" panose="05000000000000000000" pitchFamily="2" charset="2"/>
              <a:buChar char="v"/>
            </a:pPr>
            <a:r>
              <a:rPr lang="es-CO" dirty="0">
                <a:solidFill>
                  <a:schemeClr val="tx1"/>
                </a:solidFill>
              </a:rPr>
              <a:t>Comunicado enero 25  2021</a:t>
            </a:r>
          </a:p>
          <a:p>
            <a:pPr>
              <a:buFont typeface="Wingdings" panose="05000000000000000000" pitchFamily="2" charset="2"/>
              <a:buChar char="v"/>
            </a:pPr>
            <a:r>
              <a:rPr lang="es-CO" dirty="0">
                <a:solidFill>
                  <a:schemeClr val="tx1"/>
                </a:solidFill>
              </a:rPr>
              <a:t>Comunicado febrero 5 de 2021. </a:t>
            </a:r>
          </a:p>
          <a:p>
            <a:pPr>
              <a:buFont typeface="Wingdings" panose="05000000000000000000" pitchFamily="2" charset="2"/>
              <a:buChar char="v"/>
            </a:pPr>
            <a:r>
              <a:rPr lang="es-CO" dirty="0">
                <a:solidFill>
                  <a:schemeClr val="tx1"/>
                </a:solidFill>
              </a:rPr>
              <a:t>Beneficio de transporte escolar y paquete alimentario.</a:t>
            </a:r>
          </a:p>
          <a:p>
            <a:pPr>
              <a:buFont typeface="Wingdings" panose="05000000000000000000" pitchFamily="2" charset="2"/>
              <a:buChar char="v"/>
            </a:pPr>
            <a:r>
              <a:rPr lang="es-CO" dirty="0">
                <a:solidFill>
                  <a:schemeClr val="tx1"/>
                </a:solidFill>
              </a:rPr>
              <a:t>Admisiones para estudiantes nuevos. </a:t>
            </a:r>
          </a:p>
          <a:p>
            <a:pPr>
              <a:buFont typeface="Wingdings" panose="05000000000000000000" pitchFamily="2" charset="2"/>
              <a:buChar char="v"/>
            </a:pPr>
            <a:r>
              <a:rPr lang="es-CO" dirty="0">
                <a:solidFill>
                  <a:schemeClr val="tx1"/>
                </a:solidFill>
              </a:rPr>
              <a:t>.Alternancia y planes de apoyo los tres periodos</a:t>
            </a:r>
          </a:p>
          <a:p>
            <a:pPr>
              <a:buFont typeface="Wingdings" panose="05000000000000000000" pitchFamily="2" charset="2"/>
              <a:buChar char="v"/>
            </a:pPr>
            <a:r>
              <a:rPr lang="es-CO" dirty="0">
                <a:solidFill>
                  <a:schemeClr val="tx1"/>
                </a:solidFill>
              </a:rPr>
              <a:t>Directorio docentes de las jornadas </a:t>
            </a:r>
          </a:p>
        </p:txBody>
      </p:sp>
    </p:spTree>
    <p:extLst>
      <p:ext uri="{BB962C8B-B14F-4D97-AF65-F5344CB8AC3E}">
        <p14:creationId xmlns:p14="http://schemas.microsoft.com/office/powerpoint/2010/main" val="3574698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60000"/>
                <a:lumOff val="4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87451" y="446274"/>
            <a:ext cx="8534400" cy="1507067"/>
          </a:xfrm>
        </p:spPr>
        <p:txBody>
          <a:bodyPr/>
          <a:lstStyle/>
          <a:p>
            <a:pPr algn="ctr"/>
            <a:r>
              <a:rPr lang="es-CO" dirty="0">
                <a:latin typeface="Algerian" panose="04020705040A02060702" pitchFamily="82" charset="0"/>
              </a:rPr>
              <a:t>Finalización</a:t>
            </a:r>
            <a:r>
              <a:rPr lang="es-CO" dirty="0"/>
              <a:t> </a:t>
            </a:r>
          </a:p>
        </p:txBody>
      </p:sp>
      <p:sp>
        <p:nvSpPr>
          <p:cNvPr id="3" name="Marcador de contenido 2"/>
          <p:cNvSpPr>
            <a:spLocks noGrp="1"/>
          </p:cNvSpPr>
          <p:nvPr>
            <p:ph idx="1"/>
          </p:nvPr>
        </p:nvSpPr>
        <p:spPr>
          <a:xfrm>
            <a:off x="787451" y="1673942"/>
            <a:ext cx="8534400" cy="3615267"/>
          </a:xfrm>
        </p:spPr>
        <p:txBody>
          <a:bodyPr/>
          <a:lstStyle/>
          <a:p>
            <a:endParaRPr lang="es-CO" dirty="0"/>
          </a:p>
          <a:p>
            <a:endParaRPr lang="es-CO" dirty="0"/>
          </a:p>
          <a:p>
            <a:r>
              <a:rPr lang="es-CO" dirty="0"/>
              <a:t>Cualquier duda e inquietud , coordinadores ,  administrativos, directores de grupo y demás docentes estamos a su entera disposición </a:t>
            </a:r>
          </a:p>
          <a:p>
            <a:r>
              <a:rPr lang="es-CO" dirty="0"/>
              <a:t>Su hijo y nosotros en estos momentos agradecemos  su interés y responsabilidad en el acompañamiento continuo y  necesario por la situación actual.</a:t>
            </a:r>
          </a:p>
        </p:txBody>
      </p:sp>
    </p:spTree>
    <p:extLst>
      <p:ext uri="{BB962C8B-B14F-4D97-AF65-F5344CB8AC3E}">
        <p14:creationId xmlns:p14="http://schemas.microsoft.com/office/powerpoint/2010/main" val="111301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accent2">
                <a:lumMod val="60000"/>
                <a:lumOff val="40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32250" y="4487332"/>
            <a:ext cx="10327499" cy="2146932"/>
          </a:xfrm>
        </p:spPr>
        <p:txBody>
          <a:bodyPr>
            <a:normAutofit/>
          </a:bodyPr>
          <a:lstStyle/>
          <a:p>
            <a:r>
              <a:rPr lang="es-ES" dirty="0"/>
              <a:t>Gracias por siempre acompañar a sus hijos y apoyar a la institución </a:t>
            </a:r>
            <a:endParaRPr lang="es-CO" dirty="0"/>
          </a:p>
        </p:txBody>
      </p:sp>
      <p:pic>
        <p:nvPicPr>
          <p:cNvPr id="5" name="Marcador de contenido 4">
            <a:extLst>
              <a:ext uri="{FF2B5EF4-FFF2-40B4-BE49-F238E27FC236}">
                <a16:creationId xmlns:a16="http://schemas.microsoft.com/office/drawing/2014/main" id="{F64355DA-BAC0-487A-977F-D32BB917612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44044" y="685800"/>
            <a:ext cx="3614738" cy="3614738"/>
          </a:xfrm>
        </p:spPr>
      </p:pic>
    </p:spTree>
    <p:extLst>
      <p:ext uri="{BB962C8B-B14F-4D97-AF65-F5344CB8AC3E}">
        <p14:creationId xmlns:p14="http://schemas.microsoft.com/office/powerpoint/2010/main" val="243953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D3DFD3A-F5FA-4967-8C87-8880955B3739}"/>
              </a:ext>
            </a:extLst>
          </p:cNvPr>
          <p:cNvSpPr txBox="1"/>
          <p:nvPr/>
        </p:nvSpPr>
        <p:spPr>
          <a:xfrm>
            <a:off x="6199762" y="58846"/>
            <a:ext cx="5992238" cy="6740307"/>
          </a:xfrm>
          <a:prstGeom prst="rect">
            <a:avLst/>
          </a:prstGeom>
          <a:noFill/>
        </p:spPr>
        <p:txBody>
          <a:bodyPr wrap="square">
            <a:spAutoFit/>
          </a:bodyPr>
          <a:lstStyle/>
          <a:p>
            <a:pPr algn="l"/>
            <a:r>
              <a:rPr lang="es-ES" sz="2400" b="0" i="0" dirty="0">
                <a:effectLst/>
                <a:latin typeface="Arial" panose="020B0604020202020204" pitchFamily="34" charset="0"/>
                <a:cs typeface="Arial" panose="020B0604020202020204" pitchFamily="34" charset="0"/>
              </a:rPr>
              <a:t>ORACION DE ENTREGA A DIOS </a:t>
            </a:r>
          </a:p>
          <a:p>
            <a:pPr algn="l"/>
            <a:r>
              <a:rPr lang="es-ES" sz="2400" b="0" i="0" dirty="0">
                <a:effectLst/>
                <a:latin typeface="Arial" panose="020B0604020202020204" pitchFamily="34" charset="0"/>
                <a:cs typeface="Arial" panose="020B0604020202020204" pitchFamily="34" charset="0"/>
              </a:rPr>
              <a:t>Autor: Charles de Foucault</a:t>
            </a:r>
          </a:p>
          <a:p>
            <a:pPr algn="l"/>
            <a:r>
              <a:rPr lang="es-ES" sz="2400" b="0" i="0" dirty="0">
                <a:effectLst/>
                <a:latin typeface="Arial" panose="020B0604020202020204" pitchFamily="34" charset="0"/>
                <a:cs typeface="Arial" panose="020B0604020202020204" pitchFamily="34" charset="0"/>
              </a:rPr>
              <a:t>Padre, me pongo en tus manos,</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haz de mí lo que quieras,</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sea lo que sea, te doy las gracias.</a:t>
            </a:r>
          </a:p>
          <a:p>
            <a:pPr algn="l"/>
            <a:r>
              <a:rPr lang="es-ES" sz="2400" b="0" i="0" dirty="0">
                <a:effectLst/>
                <a:latin typeface="Arial" panose="020B0604020202020204" pitchFamily="34" charset="0"/>
                <a:cs typeface="Arial" panose="020B0604020202020204" pitchFamily="34" charset="0"/>
              </a:rPr>
              <a:t>Estoy dispuesto a todo,</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lo acepto todo,</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con tal que tu voluntad se cumpla en mí,</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y en todas tus criaturas.</a:t>
            </a:r>
          </a:p>
          <a:p>
            <a:pPr algn="l"/>
            <a:r>
              <a:rPr lang="es-ES" sz="2400" b="0" i="0" dirty="0">
                <a:effectLst/>
                <a:latin typeface="Arial" panose="020B0604020202020204" pitchFamily="34" charset="0"/>
                <a:cs typeface="Arial" panose="020B0604020202020204" pitchFamily="34" charset="0"/>
              </a:rPr>
              <a:t>No deseo nada más, Padre.</a:t>
            </a:r>
          </a:p>
          <a:p>
            <a:pPr algn="l"/>
            <a:r>
              <a:rPr lang="es-ES" sz="2400" b="0" i="0" dirty="0">
                <a:effectLst/>
                <a:latin typeface="Arial" panose="020B0604020202020204" pitchFamily="34" charset="0"/>
                <a:cs typeface="Arial" panose="020B0604020202020204" pitchFamily="34" charset="0"/>
              </a:rPr>
              <a:t>Te confío mi alma,</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te la doy con todo el amor</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de que soy capaz,</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porque te amo.</a:t>
            </a:r>
          </a:p>
          <a:p>
            <a:pPr algn="l"/>
            <a:r>
              <a:rPr lang="es-ES" sz="2400" b="0" i="0" dirty="0">
                <a:effectLst/>
                <a:latin typeface="Arial" panose="020B0604020202020204" pitchFamily="34" charset="0"/>
                <a:cs typeface="Arial" panose="020B0604020202020204" pitchFamily="34" charset="0"/>
              </a:rPr>
              <a:t>Y necesito darme,</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ponerme en tus manos sin medida,</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con una infinita confianza,</a:t>
            </a:r>
            <a:br>
              <a:rPr lang="es-ES" sz="2400" b="0" i="0" dirty="0">
                <a:effectLst/>
                <a:latin typeface="Arial" panose="020B0604020202020204" pitchFamily="34" charset="0"/>
                <a:cs typeface="Arial" panose="020B0604020202020204" pitchFamily="34" charset="0"/>
              </a:rPr>
            </a:br>
            <a:r>
              <a:rPr lang="es-ES" sz="2400" b="0" i="0" dirty="0">
                <a:effectLst/>
                <a:latin typeface="Arial" panose="020B0604020202020204" pitchFamily="34" charset="0"/>
                <a:cs typeface="Arial" panose="020B0604020202020204" pitchFamily="34" charset="0"/>
              </a:rPr>
              <a:t>porque Tú eres mi Padre.</a:t>
            </a:r>
          </a:p>
        </p:txBody>
      </p:sp>
      <p:pic>
        <p:nvPicPr>
          <p:cNvPr id="7" name="Imagen 6">
            <a:extLst>
              <a:ext uri="{FF2B5EF4-FFF2-40B4-BE49-F238E27FC236}">
                <a16:creationId xmlns:a16="http://schemas.microsoft.com/office/drawing/2014/main" id="{FFD0E0F1-67CB-44CD-A5BB-DD2AC9F919F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5098" y="290512"/>
            <a:ext cx="5428034" cy="6276975"/>
          </a:xfrm>
          <a:prstGeom prst="rect">
            <a:avLst/>
          </a:prstGeom>
        </p:spPr>
      </p:pic>
    </p:spTree>
    <p:extLst>
      <p:ext uri="{BB962C8B-B14F-4D97-AF65-F5344CB8AC3E}">
        <p14:creationId xmlns:p14="http://schemas.microsoft.com/office/powerpoint/2010/main" val="215267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60000"/>
                <a:lumOff val="4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84212" y="621344"/>
            <a:ext cx="8534400" cy="1507067"/>
          </a:xfrm>
        </p:spPr>
        <p:txBody>
          <a:bodyPr>
            <a:normAutofit fontScale="90000"/>
          </a:bodyPr>
          <a:lstStyle/>
          <a:p>
            <a:pPr algn="ctr"/>
            <a:r>
              <a:rPr lang="es-CO" dirty="0">
                <a:latin typeface="Algerian" panose="04020705040A02060702" pitchFamily="82" charset="0"/>
              </a:rPr>
              <a:t>Información a cerca de la solicitud de certificados y calificaciones </a:t>
            </a:r>
            <a:br>
              <a:rPr lang="es-CO" dirty="0"/>
            </a:br>
            <a:endParaRPr lang="es-CO" dirty="0"/>
          </a:p>
        </p:txBody>
      </p:sp>
      <p:sp>
        <p:nvSpPr>
          <p:cNvPr id="3" name="Marcador de contenido 2"/>
          <p:cNvSpPr>
            <a:spLocks noGrp="1"/>
          </p:cNvSpPr>
          <p:nvPr>
            <p:ph idx="1"/>
          </p:nvPr>
        </p:nvSpPr>
        <p:spPr>
          <a:xfrm>
            <a:off x="684212" y="1644445"/>
            <a:ext cx="9432554" cy="4736900"/>
          </a:xfrm>
        </p:spPr>
        <p:txBody>
          <a:bodyPr>
            <a:normAutofit fontScale="85000" lnSpcReduction="20000"/>
          </a:bodyPr>
          <a:lstStyle/>
          <a:p>
            <a:endParaRPr lang="es-CO" dirty="0"/>
          </a:p>
          <a:p>
            <a:endParaRPr lang="es-CO" dirty="0"/>
          </a:p>
          <a:p>
            <a:endParaRPr lang="es-CO" dirty="0"/>
          </a:p>
          <a:p>
            <a:r>
              <a:rPr lang="es-CO" sz="2600" dirty="0">
                <a:latin typeface="Arial" panose="020B0604020202020204" pitchFamily="34" charset="0"/>
                <a:cs typeface="Arial" panose="020B0604020202020204" pitchFamily="34" charset="0"/>
              </a:rPr>
              <a:t>Se solicitaran los certificados y calificaciones a través del siguiente correo:</a:t>
            </a:r>
          </a:p>
          <a:p>
            <a:r>
              <a:rPr lang="es-CO" sz="2600" dirty="0">
                <a:latin typeface="Arial" panose="020B0604020202020204" pitchFamily="34" charset="0"/>
                <a:cs typeface="Arial" panose="020B0604020202020204" pitchFamily="34" charset="0"/>
                <a:hlinkClick r:id="rId2"/>
              </a:rPr>
              <a:t>isrlima@gmail.com</a:t>
            </a:r>
            <a:endParaRPr lang="es-CO" sz="2600" dirty="0">
              <a:latin typeface="Arial" panose="020B0604020202020204" pitchFamily="34" charset="0"/>
              <a:cs typeface="Arial" panose="020B0604020202020204" pitchFamily="34" charset="0"/>
            </a:endParaRPr>
          </a:p>
          <a:p>
            <a:r>
              <a:rPr lang="es-CO" sz="2600" dirty="0">
                <a:latin typeface="Arial" panose="020B0604020202020204" pitchFamily="34" charset="0"/>
                <a:cs typeface="Arial" panose="020B0604020202020204" pitchFamily="34" charset="0"/>
              </a:rPr>
              <a:t>Constancias de Estudio . Entregan solicitando al correo institucional sin costo </a:t>
            </a:r>
          </a:p>
          <a:p>
            <a:r>
              <a:rPr lang="es-CO" sz="2600" dirty="0">
                <a:latin typeface="Arial" panose="020B0604020202020204" pitchFamily="34" charset="0"/>
                <a:cs typeface="Arial" panose="020B0604020202020204" pitchFamily="34" charset="0"/>
              </a:rPr>
              <a:t>Certificados  :  Debe cancelar en la cuenta del Banco de Bogotá No. 811043389  $4.360 a Favor del Fondo Educativo Santa Rosa de Lima. Los piden desde 5 en los otros colegios.</a:t>
            </a:r>
          </a:p>
          <a:p>
            <a:r>
              <a:rPr lang="es-CO" sz="2600" dirty="0">
                <a:latin typeface="Arial" panose="020B0604020202020204" pitchFamily="34" charset="0"/>
                <a:cs typeface="Arial" panose="020B0604020202020204" pitchFamily="34" charset="0"/>
              </a:rPr>
              <a:t>Papelería entrega de 8 a 11 a.m. en el colegio cumpliendo los protocolos </a:t>
            </a:r>
          </a:p>
          <a:p>
            <a:endParaRPr lang="es-CO" dirty="0"/>
          </a:p>
          <a:p>
            <a:endParaRPr lang="es-CO" dirty="0"/>
          </a:p>
          <a:p>
            <a:endParaRPr lang="es-CO" dirty="0"/>
          </a:p>
          <a:p>
            <a:endParaRPr lang="es-CO" dirty="0"/>
          </a:p>
        </p:txBody>
      </p:sp>
    </p:spTree>
    <p:extLst>
      <p:ext uri="{BB962C8B-B14F-4D97-AF65-F5344CB8AC3E}">
        <p14:creationId xmlns:p14="http://schemas.microsoft.com/office/powerpoint/2010/main" val="1403611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40000"/>
                <a:lumOff val="6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84212" y="685800"/>
            <a:ext cx="8534400" cy="1507067"/>
          </a:xfrm>
        </p:spPr>
        <p:txBody>
          <a:bodyPr/>
          <a:lstStyle/>
          <a:p>
            <a:pPr algn="ctr"/>
            <a:r>
              <a:rPr lang="es-CO" dirty="0">
                <a:latin typeface="Algerian" panose="04020705040A02060702" pitchFamily="82" charset="0"/>
              </a:rPr>
              <a:t>Admisiones de estudiantes nuevos</a:t>
            </a:r>
          </a:p>
        </p:txBody>
      </p:sp>
      <p:sp>
        <p:nvSpPr>
          <p:cNvPr id="3" name="Marcador de contenido 2"/>
          <p:cNvSpPr>
            <a:spLocks noGrp="1"/>
          </p:cNvSpPr>
          <p:nvPr>
            <p:ph idx="1"/>
          </p:nvPr>
        </p:nvSpPr>
        <p:spPr>
          <a:xfrm>
            <a:off x="684212" y="2192867"/>
            <a:ext cx="8534400" cy="2448232"/>
          </a:xfrm>
        </p:spPr>
        <p:txBody>
          <a:bodyPr>
            <a:normAutofit/>
          </a:bodyPr>
          <a:lstStyle/>
          <a:p>
            <a:endParaRPr lang="es-CO" dirty="0"/>
          </a:p>
          <a:p>
            <a:endParaRPr lang="es-CO" dirty="0"/>
          </a:p>
          <a:p>
            <a:r>
              <a:rPr lang="es-CO" dirty="0"/>
              <a:t>En este momento se encuentran abiertas las inscripciones para estudiantes nuevos mediante el siguiente link:</a:t>
            </a:r>
          </a:p>
          <a:p>
            <a:r>
              <a:rPr lang="es-CO" dirty="0">
                <a:hlinkClick r:id="rId2"/>
              </a:rPr>
              <a:t>https://inscripcion.iesantarosadelima.edu.co/terminos</a:t>
            </a:r>
            <a:endParaRPr lang="es-CO" dirty="0"/>
          </a:p>
        </p:txBody>
      </p:sp>
    </p:spTree>
    <p:extLst>
      <p:ext uri="{BB962C8B-B14F-4D97-AF65-F5344CB8AC3E}">
        <p14:creationId xmlns:p14="http://schemas.microsoft.com/office/powerpoint/2010/main" val="137629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9413701-7B62-47A0-8C11-D9560066A311}"/>
              </a:ext>
            </a:extLst>
          </p:cNvPr>
          <p:cNvSpPr txBox="1"/>
          <p:nvPr/>
        </p:nvSpPr>
        <p:spPr>
          <a:xfrm>
            <a:off x="259404" y="308274"/>
            <a:ext cx="11673191" cy="6241452"/>
          </a:xfrm>
          <a:prstGeom prst="rect">
            <a:avLst/>
          </a:prstGeom>
          <a:noFill/>
        </p:spPr>
        <p:txBody>
          <a:bodyPr wrap="square">
            <a:spAutoFit/>
          </a:bodyPr>
          <a:lstStyle/>
          <a:p>
            <a:pPr lvl="0">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PROCESO DE MATRICULA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Este proceso, como muchos otros, será virtual y de acuerdo con el instructivo que se les envió el año pasado. Para ello deben ingresar con el código y la clave de acceso de los estudiantes al link </a:t>
            </a: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rPr>
              <a:t>https://inscripcion.iesantarosadelima.edu.co/terminos</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y dar clic en el botón renovación de matrícula estudiantes antiguos, una vez allí llenar el formulario de inscripción en el que deben actualizar los datos. Esta información actualizada es muy importante para el contacto permanente de ustedes, sus hijos/as o acudidos y la institución. Una vez que el registro (que está en formato Word) esté diligenciado, deben convertirlo a </a:t>
            </a:r>
            <a:r>
              <a:rPr lang="es-CO" sz="1800" b="1" dirty="0">
                <a:effectLst/>
                <a:latin typeface="Arial" panose="020B0604020202020204" pitchFamily="34" charset="0"/>
                <a:ea typeface="Times New Roman" panose="02020603050405020304" pitchFamily="18" charset="0"/>
                <a:cs typeface="Times New Roman" panose="02020603050405020304" pitchFamily="18" charset="0"/>
              </a:rPr>
              <a:t>PDF</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con toda la otra documentación: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Cédula de la madre</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Cédula del padre</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Cédula del acudiente </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Documento de identidad del estudiante </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Registro civil legible </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Carnet de vacunación, si aplica</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Cuenta de servicios públicos </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Carta de desplazamiento, si aplica</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Formulario de inscripción</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EPS o SISBEN</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Una foto reciente tipo documento </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7000"/>
              </a:lnSpc>
            </a:pPr>
            <a:r>
              <a:rPr lang="es-CO"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593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FAC443C-8E97-47A8-9FF5-1C0CE52E1F73}"/>
              </a:ext>
            </a:extLst>
          </p:cNvPr>
          <p:cNvSpPr txBox="1"/>
          <p:nvPr/>
        </p:nvSpPr>
        <p:spPr>
          <a:xfrm>
            <a:off x="700390" y="740531"/>
            <a:ext cx="10778247" cy="3312125"/>
          </a:xfrm>
          <a:prstGeom prst="rect">
            <a:avLst/>
          </a:prstGeom>
          <a:noFill/>
        </p:spPr>
        <p:txBody>
          <a:bodyPr wrap="square">
            <a:spAutoFit/>
          </a:bodyPr>
          <a:lstStyle/>
          <a:p>
            <a:pPr marL="342900" lvl="0" indent="-342900" algn="just">
              <a:lnSpc>
                <a:spcPct val="107000"/>
              </a:lnSpc>
              <a:spcAft>
                <a:spcPts val="800"/>
              </a:spcAft>
              <a:buFont typeface="Arial" panose="020B0604020202020204" pitchFamily="34" charset="0"/>
              <a:buChar char="-"/>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Esta documentación deben subirla a la plataforma, </a:t>
            </a:r>
            <a:r>
              <a:rPr lang="es-CO" sz="1800" b="1" dirty="0">
                <a:effectLst/>
                <a:latin typeface="Arial" panose="020B0604020202020204" pitchFamily="34" charset="0"/>
                <a:ea typeface="Times New Roman" panose="02020603050405020304" pitchFamily="18" charset="0"/>
                <a:cs typeface="Times New Roman" panose="02020603050405020304" pitchFamily="18" charset="0"/>
              </a:rPr>
              <a:t>ingresando con los códigos y las claves de los estudiantes</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en el siguiente link</a:t>
            </a:r>
            <a:r>
              <a:rPr lang="es-CO" sz="2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https://estudiante.iesantarosadelima.edu.co/</a:t>
            </a:r>
            <a:endParaRPr lang="es-CO"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Una vez allí, ingresan por cuenta y encontrarán los datos del estudiante y en la parte de abajo aparece el espacio para subir los documentos</a:t>
            </a:r>
            <a:r>
              <a:rPr lang="es-CO"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(Todo esto está claramente explicado en el instructivo de matrícula y en el tutorial).</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Ha habido dificultades para la matrícula porque el sistema aún no había cerrado el año con vigencia 2020, pero ya todo está solucionado. Sin embargo, si usted tiene alguna dificultad al respecto, puede escribir al correo </a:t>
            </a: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3"/>
              </a:rPr>
              <a:t>isrlima@gmail.com</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o al correo </a:t>
            </a:r>
            <a:r>
              <a:rPr lang="es-CO"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4"/>
              </a:rPr>
              <a:t>humanidadessantarosadelima@gmail.com</a:t>
            </a:r>
            <a:r>
              <a:rPr lang="es-CO" sz="1800" dirty="0">
                <a:effectLst/>
                <a:latin typeface="Arial" panose="020B0604020202020204" pitchFamily="34" charset="0"/>
                <a:ea typeface="Times New Roman" panose="02020603050405020304" pitchFamily="18" charset="0"/>
                <a:cs typeface="Times New Roman" panose="02020603050405020304" pitchFamily="18" charset="0"/>
              </a:rPr>
              <a:t> o a través de los directores de grupo (que mientras organizamos todo lo relacionado con la asignación académica de este año, serán los mismos del año pasado).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00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accent2">
                <a:lumMod val="40000"/>
                <a:lumOff val="60000"/>
              </a:schemeClr>
            </a:gs>
          </a:gsLst>
          <a:lin ang="6120000" scaled="1"/>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82766" y="2179213"/>
            <a:ext cx="8534400" cy="1507067"/>
          </a:xfrm>
        </p:spPr>
        <p:txBody>
          <a:bodyPr>
            <a:normAutofit fontScale="90000"/>
          </a:bodyPr>
          <a:lstStyle/>
          <a:p>
            <a:r>
              <a:rPr lang="es-CO" dirty="0">
                <a:latin typeface="Algerian" panose="04020705040A02060702" pitchFamily="82" charset="0"/>
              </a:rPr>
              <a:t>Cronograma </a:t>
            </a:r>
            <a:br>
              <a:rPr lang="es-CO" dirty="0">
                <a:latin typeface="Algerian" panose="04020705040A02060702" pitchFamily="82" charset="0"/>
              </a:rPr>
            </a:br>
            <a:r>
              <a:rPr lang="es-CO" dirty="0">
                <a:latin typeface="Algerian" panose="04020705040A02060702" pitchFamily="82" charset="0"/>
              </a:rPr>
              <a:t>semana 3 </a:t>
            </a:r>
            <a:br>
              <a:rPr lang="es-CO" dirty="0">
                <a:latin typeface="Algerian" panose="04020705040A02060702" pitchFamily="82" charset="0"/>
              </a:rPr>
            </a:br>
            <a:br>
              <a:rPr lang="es-CO" dirty="0">
                <a:latin typeface="Algerian" panose="04020705040A02060702" pitchFamily="82" charset="0"/>
              </a:rPr>
            </a:br>
            <a:r>
              <a:rPr lang="es-CO" sz="2700" dirty="0">
                <a:latin typeface="Algerian" panose="04020705040A02060702" pitchFamily="82" charset="0"/>
              </a:rPr>
              <a:t>/edit#</a:t>
            </a:r>
          </a:p>
        </p:txBody>
      </p:sp>
      <p:sp>
        <p:nvSpPr>
          <p:cNvPr id="8" name="Rectangle 5"/>
          <p:cNvSpPr>
            <a:spLocks noChangeArrowheads="1"/>
          </p:cNvSpPr>
          <p:nvPr/>
        </p:nvSpPr>
        <p:spPr bwMode="auto">
          <a:xfrm>
            <a:off x="3082925" y="1938332"/>
            <a:ext cx="140827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s-CO" sz="1800" b="0" i="0" u="none" strike="noStrike" cap="none" normalizeH="0" baseline="0" dirty="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3082925" y="2655748"/>
            <a:ext cx="1408277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sz="1200" b="1"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s-CO"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Marcador de contenido 4">
            <a:extLst>
              <a:ext uri="{FF2B5EF4-FFF2-40B4-BE49-F238E27FC236}">
                <a16:creationId xmlns:a16="http://schemas.microsoft.com/office/drawing/2014/main" id="{2FEDDE3B-8F06-4D59-A8A8-008F7F950070}"/>
              </a:ext>
            </a:extLst>
          </p:cNvPr>
          <p:cNvGraphicFramePr>
            <a:graphicFrameLocks noGrp="1"/>
          </p:cNvGraphicFramePr>
          <p:nvPr>
            <p:ph idx="1"/>
            <p:extLst>
              <p:ext uri="{D42A27DB-BD31-4B8C-83A1-F6EECF244321}">
                <p14:modId xmlns:p14="http://schemas.microsoft.com/office/powerpoint/2010/main" val="2799146629"/>
              </p:ext>
            </p:extLst>
          </p:nvPr>
        </p:nvGraphicFramePr>
        <p:xfrm>
          <a:off x="4753802" y="128846"/>
          <a:ext cx="6647017" cy="6630674"/>
        </p:xfrm>
        <a:graphic>
          <a:graphicData uri="http://schemas.openxmlformats.org/drawingml/2006/table">
            <a:tbl>
              <a:tblPr>
                <a:tableStyleId>{5C22544A-7EE6-4342-B048-85BDC9FD1C3A}</a:tableStyleId>
              </a:tblPr>
              <a:tblGrid>
                <a:gridCol w="890919">
                  <a:extLst>
                    <a:ext uri="{9D8B030D-6E8A-4147-A177-3AD203B41FA5}">
                      <a16:colId xmlns:a16="http://schemas.microsoft.com/office/drawing/2014/main" val="668554445"/>
                    </a:ext>
                  </a:extLst>
                </a:gridCol>
                <a:gridCol w="976136">
                  <a:extLst>
                    <a:ext uri="{9D8B030D-6E8A-4147-A177-3AD203B41FA5}">
                      <a16:colId xmlns:a16="http://schemas.microsoft.com/office/drawing/2014/main" val="1356330325"/>
                    </a:ext>
                  </a:extLst>
                </a:gridCol>
                <a:gridCol w="976136">
                  <a:extLst>
                    <a:ext uri="{9D8B030D-6E8A-4147-A177-3AD203B41FA5}">
                      <a16:colId xmlns:a16="http://schemas.microsoft.com/office/drawing/2014/main" val="2235236273"/>
                    </a:ext>
                  </a:extLst>
                </a:gridCol>
                <a:gridCol w="720480">
                  <a:extLst>
                    <a:ext uri="{9D8B030D-6E8A-4147-A177-3AD203B41FA5}">
                      <a16:colId xmlns:a16="http://schemas.microsoft.com/office/drawing/2014/main" val="605605335"/>
                    </a:ext>
                  </a:extLst>
                </a:gridCol>
                <a:gridCol w="720480">
                  <a:extLst>
                    <a:ext uri="{9D8B030D-6E8A-4147-A177-3AD203B41FA5}">
                      <a16:colId xmlns:a16="http://schemas.microsoft.com/office/drawing/2014/main" val="1313752624"/>
                    </a:ext>
                  </a:extLst>
                </a:gridCol>
                <a:gridCol w="704988">
                  <a:extLst>
                    <a:ext uri="{9D8B030D-6E8A-4147-A177-3AD203B41FA5}">
                      <a16:colId xmlns:a16="http://schemas.microsoft.com/office/drawing/2014/main" val="1669571535"/>
                    </a:ext>
                  </a:extLst>
                </a:gridCol>
                <a:gridCol w="828939">
                  <a:extLst>
                    <a:ext uri="{9D8B030D-6E8A-4147-A177-3AD203B41FA5}">
                      <a16:colId xmlns:a16="http://schemas.microsoft.com/office/drawing/2014/main" val="3151611802"/>
                    </a:ext>
                  </a:extLst>
                </a:gridCol>
                <a:gridCol w="828939">
                  <a:extLst>
                    <a:ext uri="{9D8B030D-6E8A-4147-A177-3AD203B41FA5}">
                      <a16:colId xmlns:a16="http://schemas.microsoft.com/office/drawing/2014/main" val="3427619000"/>
                    </a:ext>
                  </a:extLst>
                </a:gridCol>
              </a:tblGrid>
              <a:tr h="467827">
                <a:tc>
                  <a:txBody>
                    <a:bodyPr/>
                    <a:lstStyle/>
                    <a:p>
                      <a:pPr algn="ctr">
                        <a:lnSpc>
                          <a:spcPct val="115000"/>
                        </a:lnSpc>
                        <a:spcAft>
                          <a:spcPts val="1000"/>
                        </a:spcAft>
                      </a:pPr>
                      <a:r>
                        <a:rPr lang="es-ES" sz="700">
                          <a:effectLst/>
                        </a:rPr>
                        <a:t>FECHA</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ACTIVIDAD</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ASISTENTES</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HORA</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LUGAR</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JORNADA</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RESPONSABLES</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gn="ctr">
                        <a:lnSpc>
                          <a:spcPct val="115000"/>
                        </a:lnSpc>
                        <a:spcAft>
                          <a:spcPts val="1000"/>
                        </a:spcAft>
                      </a:pPr>
                      <a:r>
                        <a:rPr lang="es-ES" sz="700">
                          <a:effectLst/>
                        </a:rPr>
                        <a:t>OBSERVACIONES</a:t>
                      </a:r>
                      <a:endParaRPr lang="es-CO" sz="900">
                        <a:effectLst/>
                      </a:endParaRPr>
                    </a:p>
                    <a:p>
                      <a:pPr algn="ct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7343" marR="57343" marT="0" marB="0"/>
                </a:tc>
                <a:extLst>
                  <a:ext uri="{0D108BD9-81ED-4DB2-BD59-A6C34878D82A}">
                    <a16:rowId xmlns:a16="http://schemas.microsoft.com/office/drawing/2014/main" val="143658807"/>
                  </a:ext>
                </a:extLst>
              </a:tr>
              <a:tr h="927498">
                <a:tc>
                  <a:txBody>
                    <a:bodyPr/>
                    <a:lstStyle/>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LUNES 8 </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nSpc>
                          <a:spcPct val="115000"/>
                        </a:lnSpc>
                        <a:spcAft>
                          <a:spcPts val="1000"/>
                        </a:spcAft>
                      </a:pPr>
                      <a:r>
                        <a:rPr lang="es-ES" sz="700">
                          <a:effectLst/>
                        </a:rPr>
                        <a:t> </a:t>
                      </a:r>
                      <a:endParaRPr lang="es-CO" sz="900">
                        <a:effectLst/>
                      </a:endParaRPr>
                    </a:p>
                    <a:p>
                      <a:pPr>
                        <a:lnSpc>
                          <a:spcPct val="115000"/>
                        </a:lnSpc>
                        <a:spcAft>
                          <a:spcPts val="1000"/>
                        </a:spcAft>
                      </a:pPr>
                      <a:r>
                        <a:rPr lang="es-ES" sz="700">
                          <a:effectLst/>
                        </a:rPr>
                        <a:t> </a:t>
                      </a:r>
                      <a:endParaRPr lang="es-CO" sz="900">
                        <a:effectLst/>
                      </a:endParaRPr>
                    </a:p>
                    <a:p>
                      <a:pPr>
                        <a:lnSpc>
                          <a:spcPct val="115000"/>
                        </a:lnSpc>
                        <a:spcAft>
                          <a:spcPts val="1000"/>
                        </a:spcAft>
                      </a:pPr>
                      <a:r>
                        <a:rPr lang="es-ES" sz="700">
                          <a:effectLst/>
                        </a:rPr>
                        <a:t>TRABAJO ACADÉMICO POR JORNADAS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1356830305"/>
                  </a:ext>
                </a:extLst>
              </a:tr>
              <a:tr h="687668">
                <a:tc rowSpan="2">
                  <a:txBody>
                    <a:bodyPr/>
                    <a:lstStyle/>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MARTES 9</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nSpc>
                          <a:spcPct val="115000"/>
                        </a:lnSpc>
                        <a:spcAft>
                          <a:spcPts val="1000"/>
                        </a:spcAft>
                      </a:pPr>
                      <a:r>
                        <a:rPr lang="es-ES" sz="700">
                          <a:effectLst/>
                        </a:rPr>
                        <a:t>CONSEJO DIRECTIVO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CONSEJO DIRECTIVO </a:t>
                      </a:r>
                      <a:endParaRPr lang="es-CO" sz="900">
                        <a:effectLst/>
                      </a:endParaRPr>
                    </a:p>
                    <a:p>
                      <a:pPr>
                        <a:lnSpc>
                          <a:spcPct val="115000"/>
                        </a:lnSpc>
                        <a:spcAft>
                          <a:spcPts val="1000"/>
                        </a:spcAft>
                      </a:pPr>
                      <a:r>
                        <a:rPr lang="es-ES" sz="700">
                          <a:effectLst/>
                        </a:rPr>
                        <a:t>DOCENTES SANDRA ESPINOSA Y NELLY</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10 A.M.</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2345250952"/>
                  </a:ext>
                </a:extLst>
              </a:tr>
              <a:tr h="447838">
                <a:tc vMerge="1">
                  <a:txBody>
                    <a:bodyPr/>
                    <a:lstStyle/>
                    <a:p>
                      <a:endParaRPr lang="es-CO"/>
                    </a:p>
                  </a:txBody>
                  <a:tcPr/>
                </a:tc>
                <a:tc>
                  <a:txBody>
                    <a:bodyPr/>
                    <a:lstStyle/>
                    <a:p>
                      <a:pPr>
                        <a:lnSpc>
                          <a:spcPct val="115000"/>
                        </a:lnSpc>
                        <a:spcAft>
                          <a:spcPts val="1000"/>
                        </a:spcAft>
                      </a:pPr>
                      <a:r>
                        <a:rPr lang="es-ES" sz="700">
                          <a:effectLst/>
                        </a:rPr>
                        <a:t>TRABAJO ACADÉMICO POR JORNADAS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1062321787"/>
                  </a:ext>
                </a:extLst>
              </a:tr>
              <a:tr h="490657">
                <a:tc rowSpan="3">
                  <a:txBody>
                    <a:bodyPr/>
                    <a:lstStyle/>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MIÉRCOLES 10</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nSpc>
                          <a:spcPct val="115000"/>
                        </a:lnSpc>
                        <a:spcAft>
                          <a:spcPts val="1000"/>
                        </a:spcAft>
                      </a:pPr>
                      <a:r>
                        <a:rPr lang="es-ES" sz="700">
                          <a:effectLst/>
                        </a:rPr>
                        <a:t>REUNION MEDIA TÉCNICA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ESTUDIANTES MEDIA TÉCNICA 10 Y 11 Y TITULARES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9 A.M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3578666157"/>
                  </a:ext>
                </a:extLst>
              </a:tr>
              <a:tr h="329997">
                <a:tc vMerge="1">
                  <a:txBody>
                    <a:bodyPr/>
                    <a:lstStyle/>
                    <a:p>
                      <a:endParaRPr lang="es-CO"/>
                    </a:p>
                  </a:txBody>
                  <a:tcPr/>
                </a:tc>
                <a:tc>
                  <a:txBody>
                    <a:bodyPr/>
                    <a:lstStyle/>
                    <a:p>
                      <a:pPr>
                        <a:lnSpc>
                          <a:spcPct val="115000"/>
                        </a:lnSpc>
                        <a:spcAft>
                          <a:spcPts val="1000"/>
                        </a:spcAft>
                      </a:pPr>
                      <a:r>
                        <a:rPr lang="es-ES" sz="700">
                          <a:effectLst/>
                        </a:rPr>
                        <a:t>REUNIÓN EQUIPO DIRECTIVO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10:30 A.M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1981026393"/>
                  </a:ext>
                </a:extLst>
              </a:tr>
              <a:tr h="447838">
                <a:tc vMerge="1">
                  <a:txBody>
                    <a:bodyPr/>
                    <a:lstStyle/>
                    <a:p>
                      <a:endParaRPr lang="es-CO"/>
                    </a:p>
                  </a:txBody>
                  <a:tcPr/>
                </a:tc>
                <a:tc>
                  <a:txBody>
                    <a:bodyPr/>
                    <a:lstStyle/>
                    <a:p>
                      <a:pPr>
                        <a:lnSpc>
                          <a:spcPct val="115000"/>
                        </a:lnSpc>
                        <a:spcAft>
                          <a:spcPts val="1000"/>
                        </a:spcAft>
                      </a:pPr>
                      <a:r>
                        <a:rPr lang="es-ES" sz="700">
                          <a:effectLst/>
                        </a:rPr>
                        <a:t>TRABAJO ACADÉMICO POR JORNADAS</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3855813862"/>
                  </a:ext>
                </a:extLst>
              </a:tr>
              <a:tr h="687668">
                <a:tc rowSpan="2">
                  <a:txBody>
                    <a:bodyPr/>
                    <a:lstStyle/>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nSpc>
                          <a:spcPct val="115000"/>
                        </a:lnSpc>
                        <a:spcAft>
                          <a:spcPts val="1000"/>
                        </a:spcAft>
                      </a:pPr>
                      <a:r>
                        <a:rPr lang="es-ES" sz="700">
                          <a:effectLst/>
                        </a:rPr>
                        <a:t>JUEVES 11</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nSpc>
                          <a:spcPct val="115000"/>
                        </a:lnSpc>
                        <a:spcAft>
                          <a:spcPts val="1000"/>
                        </a:spcAft>
                      </a:pPr>
                      <a:r>
                        <a:rPr lang="es-ES" sz="700">
                          <a:effectLst/>
                        </a:rPr>
                        <a:t>TRABAJO ACADÉMICO POR JORNADAS </a:t>
                      </a:r>
                      <a:endParaRPr lang="es-CO" sz="900">
                        <a:effectLst/>
                      </a:endParaRPr>
                    </a:p>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1269614461"/>
                  </a:ext>
                </a:extLst>
              </a:tr>
              <a:tr h="490657">
                <a:tc vMerge="1">
                  <a:txBody>
                    <a:bodyPr/>
                    <a:lstStyle/>
                    <a:p>
                      <a:endParaRPr lang="es-CO"/>
                    </a:p>
                  </a:txBody>
                  <a:tcPr/>
                </a:tc>
                <a:tc>
                  <a:txBody>
                    <a:bodyPr/>
                    <a:lstStyle/>
                    <a:p>
                      <a:pPr>
                        <a:lnSpc>
                          <a:spcPct val="115000"/>
                        </a:lnSpc>
                        <a:spcAft>
                          <a:spcPts val="1000"/>
                        </a:spcAft>
                      </a:pPr>
                      <a:r>
                        <a:rPr lang="es-ES" sz="700">
                          <a:effectLst/>
                        </a:rPr>
                        <a:t>CAPACITACIÓN EN GOOGLE CLASSROOM</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TODOS LOS DOCENTES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11 A. M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2369635478"/>
                  </a:ext>
                </a:extLst>
              </a:tr>
              <a:tr h="1082793">
                <a:tc rowSpan="2">
                  <a:txBody>
                    <a:bodyPr/>
                    <a:lstStyle/>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endParaRPr>
                    </a:p>
                    <a:p>
                      <a:pPr>
                        <a:lnSpc>
                          <a:spcPct val="115000"/>
                        </a:lnSpc>
                        <a:spcAft>
                          <a:spcPts val="1000"/>
                        </a:spcAft>
                      </a:pPr>
                      <a:r>
                        <a:rPr lang="es-ES" sz="700">
                          <a:effectLst/>
                        </a:rPr>
                        <a:t> </a:t>
                      </a:r>
                      <a:endParaRPr lang="es-CO" sz="900">
                        <a:effectLst/>
                      </a:endParaRPr>
                    </a:p>
                    <a:p>
                      <a:pPr>
                        <a:lnSpc>
                          <a:spcPct val="115000"/>
                        </a:lnSpc>
                        <a:spcAft>
                          <a:spcPts val="1000"/>
                        </a:spcAft>
                      </a:pPr>
                      <a:r>
                        <a:rPr lang="es-ES" sz="700">
                          <a:effectLst/>
                        </a:rPr>
                        <a:t>VIERNES 12</a:t>
                      </a:r>
                      <a:endParaRPr lang="es-CO" sz="900">
                        <a:effectLst/>
                      </a:endParaRPr>
                    </a:p>
                    <a:p>
                      <a:pPr algn="ctr">
                        <a:lnSpc>
                          <a:spcPct val="115000"/>
                        </a:lnSpc>
                        <a:spcAft>
                          <a:spcPts val="1000"/>
                        </a:spcAft>
                      </a:pPr>
                      <a:r>
                        <a:rPr lang="es-ES" sz="700">
                          <a:effectLst/>
                        </a:rPr>
                        <a:t> </a:t>
                      </a:r>
                      <a:endParaRPr lang="es-CO" sz="900">
                        <a:effectLst/>
                      </a:endParaRPr>
                    </a:p>
                    <a:p>
                      <a:pPr algn="ct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7343" marR="57343" marT="0" marB="0"/>
                </a:tc>
                <a:tc>
                  <a:txBody>
                    <a:bodyPr/>
                    <a:lstStyle/>
                    <a:p>
                      <a:pPr>
                        <a:lnSpc>
                          <a:spcPct val="115000"/>
                        </a:lnSpc>
                        <a:spcAft>
                          <a:spcPts val="1000"/>
                        </a:spcAft>
                      </a:pPr>
                      <a:r>
                        <a:rPr lang="es-ES" sz="700">
                          <a:effectLst/>
                        </a:rPr>
                        <a:t>TRABAJO ACADÉMICO POR JORNADAS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a:effectLst/>
                        </a:rPr>
                        <a:t>LOS DOCENTES HACEN ENTREGA DE LA GUÍA O GUÍAS CORRESPONDIENTES AL PRIMER PERÍODO</a:t>
                      </a:r>
                      <a:endParaRPr lang="es-CO" sz="90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2061081706"/>
                  </a:ext>
                </a:extLst>
              </a:tr>
              <a:tr h="406066">
                <a:tc vMerge="1">
                  <a:txBody>
                    <a:bodyPr/>
                    <a:lstStyle/>
                    <a:p>
                      <a:endParaRPr lang="es-CO"/>
                    </a:p>
                  </a:txBody>
                  <a:tcPr/>
                </a:tc>
                <a:tc>
                  <a:txBody>
                    <a:bodyPr/>
                    <a:lstStyle/>
                    <a:p>
                      <a:pPr>
                        <a:lnSpc>
                          <a:spcPct val="115000"/>
                        </a:lnSpc>
                        <a:spcAft>
                          <a:spcPts val="1000"/>
                        </a:spcAft>
                      </a:pPr>
                      <a:r>
                        <a:rPr lang="es-ES" sz="700">
                          <a:effectLst/>
                        </a:rPr>
                        <a:t>REUNIÓN EQUIPO PSICOSOCIAL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9 A.M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nSpc>
                          <a:spcPct val="115000"/>
                        </a:lnSpc>
                        <a:spcAft>
                          <a:spcPts val="1000"/>
                        </a:spcAft>
                      </a:pPr>
                      <a:r>
                        <a:rPr lang="es-ES" sz="700">
                          <a:effectLst/>
                        </a:rPr>
                        <a:t> </a:t>
                      </a:r>
                      <a:endParaRPr lang="es-CO" sz="900">
                        <a:effectLst/>
                        <a:latin typeface="Calibri" panose="020F0502020204030204" pitchFamily="34" charset="0"/>
                        <a:ea typeface="Calibri" panose="020F0502020204030204" pitchFamily="34" charset="0"/>
                      </a:endParaRPr>
                    </a:p>
                  </a:txBody>
                  <a:tcPr marL="53095" marR="53095" marT="53095" marB="53095"/>
                </a:tc>
                <a:tc>
                  <a:txBody>
                    <a:bodyPr/>
                    <a:lstStyle/>
                    <a:p>
                      <a:pPr algn="just">
                        <a:lnSpc>
                          <a:spcPct val="115000"/>
                        </a:lnSpc>
                        <a:spcAft>
                          <a:spcPts val="1000"/>
                        </a:spcAft>
                      </a:pPr>
                      <a:r>
                        <a:rPr lang="es-ES" sz="700" dirty="0">
                          <a:effectLst/>
                        </a:rPr>
                        <a:t> </a:t>
                      </a:r>
                      <a:endParaRPr lang="es-CO" sz="900" dirty="0">
                        <a:effectLst/>
                        <a:latin typeface="Calibri" panose="020F0502020204030204" pitchFamily="34" charset="0"/>
                        <a:ea typeface="Calibri" panose="020F0502020204030204" pitchFamily="34" charset="0"/>
                      </a:endParaRPr>
                    </a:p>
                  </a:txBody>
                  <a:tcPr marL="53095" marR="53095" marT="53095" marB="53095"/>
                </a:tc>
                <a:extLst>
                  <a:ext uri="{0D108BD9-81ED-4DB2-BD59-A6C34878D82A}">
                    <a16:rowId xmlns:a16="http://schemas.microsoft.com/office/drawing/2014/main" val="1197578942"/>
                  </a:ext>
                </a:extLst>
              </a:tr>
            </a:tbl>
          </a:graphicData>
        </a:graphic>
      </p:graphicFrame>
    </p:spTree>
    <p:extLst>
      <p:ext uri="{BB962C8B-B14F-4D97-AF65-F5344CB8AC3E}">
        <p14:creationId xmlns:p14="http://schemas.microsoft.com/office/powerpoint/2010/main" val="386719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F3023E1-BF16-454B-B3AD-11DBC0109D0F}"/>
              </a:ext>
            </a:extLst>
          </p:cNvPr>
          <p:cNvSpPr txBox="1"/>
          <p:nvPr/>
        </p:nvSpPr>
        <p:spPr>
          <a:xfrm>
            <a:off x="1018161" y="517850"/>
            <a:ext cx="10155677" cy="5822300"/>
          </a:xfrm>
          <a:prstGeom prst="rect">
            <a:avLst/>
          </a:prstGeom>
          <a:noFill/>
        </p:spPr>
        <p:txBody>
          <a:bodyPr wrap="square">
            <a:spAutoFit/>
          </a:bodyPr>
          <a:lstStyle/>
          <a:p>
            <a:pPr lvl="0"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RETIRO DE PAPELERÍA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La secretaría de bachillerato y la de primaria estarán trabajando en un horario de lunes a jueves de 8:00 am a 12: 00 m, sólo para retiro de papelería. En este sentido, se les recuerda que ésta solamente se entregará a quien haya matriculado el o la estudiante. Los certificados de estudio se entregarán con firma digital ocho días hábiles después de la solicitud,  por razones de la imposibilidad de contar con la rectora en la institución cada que se solicite un certificado. Las matrículas serán virtuales de acuerdo con el instructivo.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Calibri" panose="020F0502020204030204" pitchFamily="34" charset="0"/>
                <a:cs typeface="Times New Roman" panose="02020603050405020304" pitchFamily="18" charset="0"/>
              </a:rPr>
              <a:t>Para gestionar constancias de estudio y demás diligencias con los secretarios de la institución, se debe escribir al correo </a:t>
            </a:r>
            <a:r>
              <a:rPr lang="es-CO"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2"/>
              </a:rPr>
              <a:t>isrlima@gmail.com</a:t>
            </a:r>
            <a:r>
              <a:rPr lang="es-CO"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 </a:t>
            </a:r>
            <a:r>
              <a:rPr lang="es-CO" sz="1800" u="none" strike="noStrike" dirty="0">
                <a:effectLst/>
                <a:latin typeface="Arial" panose="020B0604020202020204" pitchFamily="34" charset="0"/>
                <a:ea typeface="Calibri" panose="020F0502020204030204" pitchFamily="34" charset="0"/>
                <a:cs typeface="Times New Roman" panose="02020603050405020304" pitchFamily="18" charset="0"/>
              </a:rPr>
              <a:t>relatando de manera específica la solicitud y adjuntando los datos del estudiante como: nombre completo, grado, grupo, teléfono de contacto, entre otros.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INICIO DE CLASES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1800" dirty="0">
                <a:effectLst/>
                <a:latin typeface="Arial" panose="020B0604020202020204" pitchFamily="34" charset="0"/>
                <a:ea typeface="Times New Roman" panose="02020603050405020304" pitchFamily="18" charset="0"/>
                <a:cs typeface="Times New Roman" panose="02020603050405020304" pitchFamily="18" charset="0"/>
              </a:rPr>
              <a:t>Hasta tanto no haya una orientación o directriz de la Secretaría de Educación Municipal o del Ministerio de Educación Nacional, nuestras labores académicas iniciarán bajo el modelo de la virtualidad, porque, aún hasta hoy, no se ha aprobado el protocolo de bioseguridad, ni se ha acondicionado la institución bajo los parámetros que este protocolo exige para el retorno a  clases bajo el modelo de alternancia. Cuando tengamos información en este sentido, la estaremos comunicando.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5746684"/>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220</TotalTime>
  <Words>2899</Words>
  <Application>Microsoft Office PowerPoint</Application>
  <PresentationFormat>Panorámica</PresentationFormat>
  <Paragraphs>310</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Algerian</vt:lpstr>
      <vt:lpstr>Arial</vt:lpstr>
      <vt:lpstr>Calibri</vt:lpstr>
      <vt:lpstr>Century Gothic</vt:lpstr>
      <vt:lpstr>Times New Roman</vt:lpstr>
      <vt:lpstr>Wingdings</vt:lpstr>
      <vt:lpstr>Wingdings 3</vt:lpstr>
      <vt:lpstr>Sector</vt:lpstr>
      <vt:lpstr>Bienvenidos a la primera reunión de padres de familia febrero 5 de 2021</vt:lpstr>
      <vt:lpstr>Información general </vt:lpstr>
      <vt:lpstr>Presentación de PowerPoint</vt:lpstr>
      <vt:lpstr>Información a cerca de la solicitud de certificados y calificaciones  </vt:lpstr>
      <vt:lpstr>Admisiones de estudiantes nuevos</vt:lpstr>
      <vt:lpstr>Presentación de PowerPoint</vt:lpstr>
      <vt:lpstr>Presentación de PowerPoint</vt:lpstr>
      <vt:lpstr>Cronograma  semana 3   /edit#</vt:lpstr>
      <vt:lpstr>Presentación de PowerPoint</vt:lpstr>
      <vt:lpstr>Presentación de PowerPoint</vt:lpstr>
      <vt:lpstr>Presentación de PowerPoint</vt:lpstr>
      <vt:lpstr>Beneficio de transporte escolar</vt:lpstr>
      <vt:lpstr>Presentación de PowerPoint</vt:lpstr>
      <vt:lpstr>Presentación de PowerPoint</vt:lpstr>
      <vt:lpstr>Presentación de PowerPoint</vt:lpstr>
      <vt:lpstr>Presentación de PowerPoint</vt:lpstr>
      <vt:lpstr>Paquete  alimentario</vt:lpstr>
      <vt:lpstr>Presentación de PowerPoint</vt:lpstr>
      <vt:lpstr>Presentación de PowerPoint</vt:lpstr>
      <vt:lpstr>Finalización </vt:lpstr>
      <vt:lpstr>Gracias por siempre acompañar a sus hijos y apoyar a la institución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padres de familia</dc:title>
  <dc:creator>USUARIO</dc:creator>
  <cp:lastModifiedBy>Jackeline Bolaño</cp:lastModifiedBy>
  <cp:revision>45</cp:revision>
  <dcterms:created xsi:type="dcterms:W3CDTF">2020-11-10T03:37:19Z</dcterms:created>
  <dcterms:modified xsi:type="dcterms:W3CDTF">2021-02-05T14:53:47Z</dcterms:modified>
</cp:coreProperties>
</file>